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0" r:id="rId3"/>
    <p:sldId id="256" r:id="rId4"/>
    <p:sldId id="257" r:id="rId5"/>
    <p:sldId id="258" r:id="rId6"/>
    <p:sldId id="262" r:id="rId7"/>
    <p:sldId id="259" r:id="rId8"/>
    <p:sldId id="260" r:id="rId9"/>
    <p:sldId id="261" r:id="rId10"/>
    <p:sldId id="263" r:id="rId11"/>
    <p:sldId id="264" r:id="rId12"/>
    <p:sldId id="265" r:id="rId13"/>
    <p:sldId id="266" r:id="rId14"/>
    <p:sldId id="267" r:id="rId15"/>
    <p:sldId id="268" r:id="rId16"/>
    <p:sldId id="271"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0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8989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71447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0236-D3F8-42B8-8A08-2FCD576CA48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C01294-C6C3-4444-B7BD-340900C369C3}"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01294-C6C3-4444-B7BD-340900C369C3}"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01294-C6C3-4444-B7BD-340900C369C3}"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FA60236-D3F8-42B8-8A08-2FCD576CA48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516289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47156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57656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0839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91240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58331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98201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5942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2503538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CC01294-C6C3-4444-B7BD-340900C369C3}" type="datetimeFigureOut">
              <a:rPr lang="en-US" smtClean="0"/>
              <a:t>1/6/2015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FA60236-D3F8-42B8-8A08-2FCD576CA4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Penny%20Lab.docx"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9140000">
            <a:off x="175327" y="1264672"/>
            <a:ext cx="5212080" cy="1089427"/>
          </a:xfrm>
        </p:spPr>
        <p:txBody>
          <a:bodyPr/>
          <a:lstStyle/>
          <a:p>
            <a:r>
              <a:rPr lang="en-US" dirty="0" smtClean="0"/>
              <a:t>Warm-Up</a:t>
            </a:r>
            <a:endParaRPr lang="en-US" dirty="0"/>
          </a:p>
        </p:txBody>
      </p:sp>
      <p:sp>
        <p:nvSpPr>
          <p:cNvPr id="5" name="Text Placeholder 4"/>
          <p:cNvSpPr>
            <a:spLocks noGrp="1"/>
          </p:cNvSpPr>
          <p:nvPr>
            <p:ph type="body" sz="half" idx="2"/>
          </p:nvPr>
        </p:nvSpPr>
        <p:spPr>
          <a:xfrm rot="19140000">
            <a:off x="789166" y="1824407"/>
            <a:ext cx="5794760" cy="623314"/>
          </a:xfrm>
        </p:spPr>
        <p:txBody>
          <a:bodyPr>
            <a:normAutofit/>
          </a:bodyPr>
          <a:lstStyle/>
          <a:p>
            <a:r>
              <a:rPr lang="en-US" sz="2800" dirty="0" smtClean="0"/>
              <a:t>Scientific Method</a:t>
            </a:r>
            <a:endParaRPr lang="en-US" sz="2800" dirty="0"/>
          </a:p>
        </p:txBody>
      </p:sp>
      <p:sp>
        <p:nvSpPr>
          <p:cNvPr id="7" name="Oval Callout 6"/>
          <p:cNvSpPr/>
          <p:nvPr/>
        </p:nvSpPr>
        <p:spPr>
          <a:xfrm>
            <a:off x="6324600" y="3962400"/>
            <a:ext cx="45719" cy="4571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Callout 8"/>
          <p:cNvSpPr/>
          <p:nvPr/>
        </p:nvSpPr>
        <p:spPr>
          <a:xfrm>
            <a:off x="3429000" y="1295400"/>
            <a:ext cx="5449059" cy="4239097"/>
          </a:xfrm>
          <a:prstGeom prst="cloudCallout">
            <a:avLst>
              <a:gd name="adj1" fmla="val -49996"/>
              <a:gd name="adj2" fmla="val 72325"/>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What </a:t>
            </a:r>
            <a:r>
              <a:rPr lang="en-US" sz="3200" dirty="0">
                <a:solidFill>
                  <a:schemeClr val="tx1"/>
                </a:solidFill>
              </a:rPr>
              <a:t>is the purpose of using scientific </a:t>
            </a:r>
            <a:r>
              <a:rPr lang="en-US" sz="3200" dirty="0" smtClean="0">
                <a:solidFill>
                  <a:schemeClr val="tx1"/>
                </a:solidFill>
              </a:rPr>
              <a:t>method? </a:t>
            </a:r>
            <a:endParaRPr lang="en-US" sz="3200" dirty="0"/>
          </a:p>
        </p:txBody>
      </p:sp>
    </p:spTree>
    <p:extLst>
      <p:ext uri="{BB962C8B-B14F-4D97-AF65-F5344CB8AC3E}">
        <p14:creationId xmlns:p14="http://schemas.microsoft.com/office/powerpoint/2010/main" val="205226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838200"/>
            <a:ext cx="8686800" cy="5715000"/>
          </a:xfrm>
          <a:solidFill>
            <a:schemeClr val="bg1"/>
          </a:solidFill>
        </p:spPr>
        <p:txBody>
          <a:bodyPr>
            <a:normAutofit/>
          </a:bodyPr>
          <a:lstStyle/>
          <a:p>
            <a:r>
              <a:rPr lang="en-US" sz="2000" dirty="0" smtClean="0"/>
              <a:t>SCENARIO </a:t>
            </a:r>
            <a:r>
              <a:rPr lang="en-US" sz="2000" dirty="0"/>
              <a:t>3: </a:t>
            </a:r>
          </a:p>
          <a:p>
            <a:r>
              <a:rPr lang="en-US" sz="2000" dirty="0"/>
              <a:t>Mary wondered if a more costly fish food would cause her fish to grow faster.  She separated her fish into two groups of three fish each in two 10-galon tanks.  The fish received the same amount of food at the same times of the day for one year.  The first group was given the cheap food and the second group was given the more costly food.  She measured the length of the fish every month at the end of the month. </a:t>
            </a:r>
          </a:p>
          <a:p>
            <a:endParaRPr lang="en-US" sz="2000" dirty="0"/>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r>
              <a:rPr lang="en-US" sz="2000" dirty="0" smtClean="0"/>
              <a:t>________________________________________________________________</a:t>
            </a:r>
            <a:endParaRPr lang="en-US" sz="2000" dirty="0"/>
          </a:p>
        </p:txBody>
      </p:sp>
    </p:spTree>
    <p:extLst>
      <p:ext uri="{BB962C8B-B14F-4D97-AF65-F5344CB8AC3E}">
        <p14:creationId xmlns:p14="http://schemas.microsoft.com/office/powerpoint/2010/main" val="1838977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5486400"/>
          </a:xfrm>
          <a:solidFill>
            <a:schemeClr val="bg1"/>
          </a:solidFill>
        </p:spPr>
        <p:txBody>
          <a:bodyPr>
            <a:normAutofit/>
          </a:bodyPr>
          <a:lstStyle/>
          <a:p>
            <a:r>
              <a:rPr lang="en-US" sz="2000" dirty="0"/>
              <a:t>SCENARIO 4: </a:t>
            </a:r>
          </a:p>
          <a:p>
            <a:r>
              <a:rPr lang="en-US" sz="2000" dirty="0"/>
              <a:t>Ron wondered if color affects the rate of thermal energy absorption.  He took five 12-oz. Aluminum cans and painted them yellow, white, black, and blue.  The fifth one he left plain.  He then poured equal amounts of water into each and placed them on a shelf next to a window and measured the temperature of the water every five minutes for 1 hour. </a:t>
            </a:r>
          </a:p>
          <a:p>
            <a:endParaRPr lang="en-US" sz="2000" dirty="0"/>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r>
              <a:rPr lang="en-US" sz="2000" dirty="0" smtClean="0"/>
              <a:t>________________________________________________________________</a:t>
            </a:r>
            <a:endParaRPr lang="en-US" sz="2000" dirty="0"/>
          </a:p>
        </p:txBody>
      </p:sp>
    </p:spTree>
    <p:extLst>
      <p:ext uri="{BB962C8B-B14F-4D97-AF65-F5344CB8AC3E}">
        <p14:creationId xmlns:p14="http://schemas.microsoft.com/office/powerpoint/2010/main" val="110783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5486400"/>
          </a:xfrm>
          <a:solidFill>
            <a:schemeClr val="bg1"/>
          </a:solidFill>
        </p:spPr>
        <p:txBody>
          <a:bodyPr>
            <a:normAutofit/>
          </a:bodyPr>
          <a:lstStyle/>
          <a:p>
            <a:r>
              <a:rPr lang="en-US" sz="2000" dirty="0"/>
              <a:t>SCENARIO 5:</a:t>
            </a:r>
          </a:p>
          <a:p>
            <a:r>
              <a:rPr lang="en-US" sz="2000" i="1" dirty="0"/>
              <a:t>A student wanted to determine what effect the lack of sunlight has on green plants.  She took 2 small green bean plants of the same size and placed them in two 10oz. Styrofoam cups with a hole in the bottom of each.  </a:t>
            </a:r>
            <a:endParaRPr lang="en-US" sz="2000" i="1" dirty="0" smtClean="0"/>
          </a:p>
          <a:p>
            <a:r>
              <a:rPr lang="en-US" sz="2000" i="1" dirty="0" smtClean="0"/>
              <a:t>She </a:t>
            </a:r>
            <a:r>
              <a:rPr lang="en-US" sz="2000" i="1" dirty="0"/>
              <a:t>covered each plant with 5oz. of soil.  One plant was placed in full sunlight and one was placed in complete darkness.  She watered each bean plant once a week with 10ml of water and measured each plant’s height. </a:t>
            </a:r>
            <a:endParaRPr lang="en-US" sz="2000" dirty="0"/>
          </a:p>
          <a:p>
            <a:r>
              <a:rPr lang="en-US" sz="2000" dirty="0"/>
              <a:t> </a:t>
            </a:r>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r>
              <a:rPr lang="en-US" sz="2000" dirty="0" smtClean="0"/>
              <a:t>________________________________________________________________</a:t>
            </a:r>
            <a:endParaRPr lang="en-US" sz="2000" dirty="0"/>
          </a:p>
          <a:p>
            <a:endParaRPr lang="en-US" sz="2000" dirty="0"/>
          </a:p>
        </p:txBody>
      </p:sp>
    </p:spTree>
    <p:extLst>
      <p:ext uri="{BB962C8B-B14F-4D97-AF65-F5344CB8AC3E}">
        <p14:creationId xmlns:p14="http://schemas.microsoft.com/office/powerpoint/2010/main" val="231609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5638800"/>
          </a:xfrm>
          <a:solidFill>
            <a:schemeClr val="bg1"/>
          </a:solidFill>
        </p:spPr>
        <p:txBody>
          <a:bodyPr>
            <a:normAutofit/>
          </a:bodyPr>
          <a:lstStyle/>
          <a:p>
            <a:r>
              <a:rPr lang="en-US" sz="2000" dirty="0"/>
              <a:t>SCENARIO 6:</a:t>
            </a:r>
          </a:p>
          <a:p>
            <a:r>
              <a:rPr lang="en-US" sz="2000" dirty="0"/>
              <a:t>To determine the effect of ammonium sulfate (NH4)2SO4 on plant growth, two seed flats (a large platform with seeds on it) containing soil from a lawn were seeded using standard lawn grass mixtures.  One flat was watered with rainwater and the other with rainwater containing a little ammonium sulfate.  The flats were kept in the same area to ensure identical conditions and temperatures. </a:t>
            </a:r>
          </a:p>
          <a:p>
            <a:endParaRPr lang="en-US" sz="2000" dirty="0"/>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r>
              <a:rPr lang="en-US" sz="2000" dirty="0" smtClean="0"/>
              <a:t>_______________________________________________________________</a:t>
            </a:r>
            <a:endParaRPr lang="en-US" sz="2000" dirty="0"/>
          </a:p>
          <a:p>
            <a:endParaRPr lang="en-US" sz="2000" dirty="0"/>
          </a:p>
          <a:p>
            <a:endParaRPr lang="en-US" sz="2000" dirty="0"/>
          </a:p>
        </p:txBody>
      </p:sp>
    </p:spTree>
    <p:extLst>
      <p:ext uri="{BB962C8B-B14F-4D97-AF65-F5344CB8AC3E}">
        <p14:creationId xmlns:p14="http://schemas.microsoft.com/office/powerpoint/2010/main" val="772436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5562600"/>
          </a:xfrm>
          <a:solidFill>
            <a:schemeClr val="bg1"/>
          </a:solidFill>
        </p:spPr>
        <p:txBody>
          <a:bodyPr>
            <a:normAutofit fontScale="92500" lnSpcReduction="10000"/>
          </a:bodyPr>
          <a:lstStyle/>
          <a:p>
            <a:r>
              <a:rPr lang="en-US" sz="2000" dirty="0"/>
              <a:t>SCENARIO 7:</a:t>
            </a:r>
          </a:p>
          <a:p>
            <a:r>
              <a:rPr lang="en-US" sz="2000" dirty="0"/>
              <a:t>An experiment was designed to investigate the effect of caffeine on the heartbeat of water fleas.  Two populations of water fleas were cultured.  Both populations had water with the same mineral content, were supplied with identical amounts of bacteria as food, received the same amount of light, and had their temperature maintained at </a:t>
            </a:r>
            <a:r>
              <a:rPr lang="en-US" sz="2000" dirty="0" smtClean="0"/>
              <a:t>200C</a:t>
            </a:r>
            <a:r>
              <a:rPr lang="en-US" sz="2000" dirty="0"/>
              <a:t>. </a:t>
            </a:r>
            <a:endParaRPr lang="en-US" sz="2000" dirty="0" smtClean="0"/>
          </a:p>
          <a:p>
            <a:r>
              <a:rPr lang="en-US" sz="2000" dirty="0" smtClean="0"/>
              <a:t> </a:t>
            </a:r>
            <a:r>
              <a:rPr lang="en-US" sz="2000" dirty="0"/>
              <a:t>Every two hours, water fleas from both populations were selected and their heartbeats were monitored.  The fleas of population #1 had caffeine administered five minutes before the heartbeats were checked.  The fleas of population #2 were given nothing extra. </a:t>
            </a:r>
          </a:p>
          <a:p>
            <a:endParaRPr lang="en-US" sz="2000" dirty="0"/>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a:t>
            </a:r>
          </a:p>
          <a:p>
            <a:r>
              <a:rPr lang="en-US" sz="2000" dirty="0" smtClean="0"/>
              <a:t>______________________________________________________________________</a:t>
            </a:r>
            <a:endParaRPr lang="en-US" sz="2000" dirty="0"/>
          </a:p>
        </p:txBody>
      </p:sp>
    </p:spTree>
    <p:extLst>
      <p:ext uri="{BB962C8B-B14F-4D97-AF65-F5344CB8AC3E}">
        <p14:creationId xmlns:p14="http://schemas.microsoft.com/office/powerpoint/2010/main" val="873824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t>
            </a:r>
            <a:r>
              <a:rPr lang="en-US" dirty="0" smtClean="0">
                <a:hlinkClick r:id="rId2" action="ppaction://hlinkfile"/>
              </a:rPr>
              <a:t>Penny Lab</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260212" y="150254"/>
            <a:ext cx="1426588" cy="125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1752600"/>
            <a:ext cx="8290775" cy="2554545"/>
          </a:xfrm>
          <a:prstGeom prst="rect">
            <a:avLst/>
          </a:prstGeom>
          <a:ln w="57150"/>
          <a:effectLst>
            <a:glow rad="4064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buFont typeface="Wingdings" panose="05000000000000000000" pitchFamily="2" charset="2"/>
              <a:buChar char="ü"/>
            </a:pPr>
            <a:r>
              <a:rPr lang="en-US" sz="3200" dirty="0" smtClean="0"/>
              <a:t>Focus on the </a:t>
            </a:r>
            <a:r>
              <a:rPr lang="en-US" sz="3200" u="sng" dirty="0" smtClean="0"/>
              <a:t>Scientific Method </a:t>
            </a:r>
            <a:r>
              <a:rPr lang="en-US" sz="3200" dirty="0" smtClean="0"/>
              <a:t>of the LAB</a:t>
            </a:r>
          </a:p>
          <a:p>
            <a:pPr marL="457200" indent="-457200">
              <a:buFont typeface="Wingdings" panose="05000000000000000000" pitchFamily="2" charset="2"/>
              <a:buChar char="ü"/>
            </a:pPr>
            <a:r>
              <a:rPr lang="en-US" sz="3200" dirty="0" smtClean="0"/>
              <a:t>MAKE Sure that you have read each question completely and</a:t>
            </a:r>
          </a:p>
          <a:p>
            <a:pPr marL="457200" indent="-457200">
              <a:buFont typeface="Wingdings" panose="05000000000000000000" pitchFamily="2" charset="2"/>
              <a:buChar char="ü"/>
            </a:pPr>
            <a:r>
              <a:rPr lang="en-US" sz="3200" dirty="0" smtClean="0"/>
              <a:t>MAKE Sure that you answer each question in DETAIL (reference your notes)</a:t>
            </a:r>
            <a:endParaRPr lang="en-US" sz="3200" dirty="0"/>
          </a:p>
        </p:txBody>
      </p:sp>
    </p:spTree>
    <p:extLst>
      <p:ext uri="{BB962C8B-B14F-4D97-AF65-F5344CB8AC3E}">
        <p14:creationId xmlns:p14="http://schemas.microsoft.com/office/powerpoint/2010/main" val="938932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Summarize Your Notes/Lab</a:t>
            </a:r>
            <a:endParaRPr lang="en-US" dirty="0"/>
          </a:p>
        </p:txBody>
      </p:sp>
      <p:sp>
        <p:nvSpPr>
          <p:cNvPr id="3" name="Content Placeholder 2"/>
          <p:cNvSpPr>
            <a:spLocks noGrp="1"/>
          </p:cNvSpPr>
          <p:nvPr>
            <p:ph idx="1"/>
          </p:nvPr>
        </p:nvSpPr>
        <p:spPr/>
        <p:txBody>
          <a:bodyPr>
            <a:normAutofit/>
          </a:bodyPr>
          <a:lstStyle/>
          <a:p>
            <a:r>
              <a:rPr lang="en-US" sz="4000" dirty="0" smtClean="0"/>
              <a:t>Use </a:t>
            </a:r>
            <a:r>
              <a:rPr lang="en-US" sz="4000" dirty="0" smtClean="0">
                <a:solidFill>
                  <a:srgbClr val="FFC000"/>
                </a:solidFill>
              </a:rPr>
              <a:t>Key Vocabulary </a:t>
            </a:r>
            <a:r>
              <a:rPr lang="en-US" sz="4000" dirty="0" smtClean="0"/>
              <a:t>words to summarize” What are the elements of the process of Scientific Method?</a:t>
            </a:r>
          </a:p>
          <a:p>
            <a:r>
              <a:rPr lang="en-US" sz="4000" dirty="0" smtClean="0"/>
              <a:t>Make sure your lab </a:t>
            </a:r>
            <a:r>
              <a:rPr lang="en-US" sz="4000" smtClean="0"/>
              <a:t>is complete.</a:t>
            </a:r>
            <a:endParaRPr lang="en-US" sz="4000" dirty="0" smtClean="0"/>
          </a:p>
          <a:p>
            <a:endParaRPr lang="en-US" sz="2400" dirty="0"/>
          </a:p>
        </p:txBody>
      </p:sp>
    </p:spTree>
    <p:extLst>
      <p:ext uri="{BB962C8B-B14F-4D97-AF65-F5344CB8AC3E}">
        <p14:creationId xmlns:p14="http://schemas.microsoft.com/office/powerpoint/2010/main" val="42912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548640"/>
          </a:xfrm>
        </p:spPr>
        <p:txBody>
          <a:bodyPr/>
          <a:lstStyle/>
          <a:p>
            <a:r>
              <a:rPr lang="en-US" dirty="0" smtClean="0"/>
              <a:t>SCIENTIFIC </a:t>
            </a:r>
            <a:r>
              <a:rPr lang="en-US" dirty="0" smtClean="0"/>
              <a:t>METHOD:  Cornell Notes</a:t>
            </a:r>
            <a:endParaRPr lang="en-US" dirty="0"/>
          </a:p>
        </p:txBody>
      </p:sp>
      <p:sp>
        <p:nvSpPr>
          <p:cNvPr id="4" name="Content Placeholder 3"/>
          <p:cNvSpPr>
            <a:spLocks noGrp="1"/>
          </p:cNvSpPr>
          <p:nvPr>
            <p:ph idx="1"/>
          </p:nvPr>
        </p:nvSpPr>
        <p:spPr>
          <a:xfrm>
            <a:off x="457200" y="1066800"/>
            <a:ext cx="8305800" cy="3962400"/>
          </a:xfrm>
        </p:spPr>
        <p:txBody>
          <a:bodyPr>
            <a:normAutofit/>
          </a:bodyPr>
          <a:lstStyle/>
          <a:p>
            <a:pPr marL="457200" indent="-457200">
              <a:buFont typeface="Wingdings" panose="05000000000000000000" pitchFamily="2" charset="2"/>
              <a:buChar char="ü"/>
            </a:pPr>
            <a:r>
              <a:rPr lang="en-US" sz="2800" dirty="0" smtClean="0"/>
              <a:t>Left Side:</a:t>
            </a:r>
          </a:p>
          <a:p>
            <a:pPr marL="457200" indent="-457200">
              <a:buFont typeface="Wingdings" panose="05000000000000000000" pitchFamily="2" charset="2"/>
              <a:buChar char="ü"/>
            </a:pPr>
            <a:r>
              <a:rPr lang="en-US" sz="2800" dirty="0" smtClean="0"/>
              <a:t>Key Ideas</a:t>
            </a:r>
          </a:p>
          <a:p>
            <a:pPr marL="457200" indent="-457200">
              <a:buFont typeface="Wingdings" panose="05000000000000000000" pitchFamily="2" charset="2"/>
              <a:buChar char="ü"/>
            </a:pPr>
            <a:r>
              <a:rPr lang="en-US" sz="2800" dirty="0" smtClean="0"/>
              <a:t>Questions/Potential Quiz or Test Questions</a:t>
            </a:r>
          </a:p>
          <a:p>
            <a:pPr marL="0" indent="0"/>
            <a:r>
              <a:rPr lang="en-US" sz="2800" dirty="0" smtClean="0"/>
              <a:t>Right Side:</a:t>
            </a:r>
          </a:p>
          <a:p>
            <a:pPr marL="457200" indent="-457200">
              <a:buFont typeface="Wingdings" panose="05000000000000000000" pitchFamily="2" charset="2"/>
              <a:buChar char="ü"/>
            </a:pPr>
            <a:r>
              <a:rPr lang="en-US" sz="2800" dirty="0" smtClean="0"/>
              <a:t>Complete details, diagrams</a:t>
            </a:r>
          </a:p>
          <a:p>
            <a:pPr marL="457200" indent="-457200">
              <a:buFont typeface="Wingdings" panose="05000000000000000000" pitchFamily="2" charset="2"/>
              <a:buChar char="ü"/>
            </a:pPr>
            <a:r>
              <a:rPr lang="en-US" sz="2800" dirty="0" smtClean="0"/>
              <a:t>Highlight vocabulary</a:t>
            </a:r>
          </a:p>
          <a:p>
            <a:pPr marL="457200" indent="-457200">
              <a:buFont typeface="Wingdings" panose="05000000000000000000" pitchFamily="2" charset="2"/>
              <a:buChar char="ü"/>
            </a:pPr>
            <a:r>
              <a:rPr lang="en-US" sz="2800" dirty="0" smtClean="0"/>
              <a:t>Key ideas</a:t>
            </a:r>
            <a:endParaRPr lang="en-US" sz="2800" dirty="0"/>
          </a:p>
        </p:txBody>
      </p:sp>
    </p:spTree>
    <p:extLst>
      <p:ext uri="{BB962C8B-B14F-4D97-AF65-F5344CB8AC3E}">
        <p14:creationId xmlns:p14="http://schemas.microsoft.com/office/powerpoint/2010/main" val="304453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520940" cy="548640"/>
          </a:xfrm>
        </p:spPr>
        <p:txBody>
          <a:bodyPr/>
          <a:lstStyle/>
          <a:p>
            <a:pPr algn="ctr"/>
            <a:r>
              <a:rPr lang="en-US" dirty="0" smtClean="0"/>
              <a:t>The Steps a scientist uses to solve a problem</a:t>
            </a:r>
            <a:endParaRPr lang="en-US" dirty="0"/>
          </a:p>
        </p:txBody>
      </p:sp>
      <p:sp>
        <p:nvSpPr>
          <p:cNvPr id="3" name="Content Placeholder 2"/>
          <p:cNvSpPr>
            <a:spLocks noGrp="1"/>
          </p:cNvSpPr>
          <p:nvPr>
            <p:ph idx="1"/>
          </p:nvPr>
        </p:nvSpPr>
        <p:spPr>
          <a:xfrm>
            <a:off x="838200" y="1295400"/>
            <a:ext cx="7520940" cy="3579849"/>
          </a:xfrm>
        </p:spPr>
        <p:txBody>
          <a:bodyPr>
            <a:normAutofit/>
          </a:bodyPr>
          <a:lstStyle/>
          <a:p>
            <a:pPr>
              <a:buFont typeface="Arial" pitchFamily="34" charset="0"/>
              <a:buAutoNum type="arabicPeriod"/>
            </a:pPr>
            <a:r>
              <a:rPr lang="en-US" sz="2400" dirty="0"/>
              <a:t>State the </a:t>
            </a:r>
            <a:r>
              <a:rPr lang="en-US" sz="2400" dirty="0" smtClean="0">
                <a:solidFill>
                  <a:schemeClr val="accent2"/>
                </a:solidFill>
              </a:rPr>
              <a:t>problem</a:t>
            </a:r>
            <a:r>
              <a:rPr lang="en-US" sz="2400" dirty="0" smtClean="0"/>
              <a:t>.</a:t>
            </a:r>
            <a:r>
              <a:rPr lang="en-US" sz="2400" dirty="0"/>
              <a:t> </a:t>
            </a:r>
            <a:endParaRPr lang="en-US" sz="2400" dirty="0" smtClean="0"/>
          </a:p>
          <a:p>
            <a:pPr marL="237744" lvl="2" indent="0">
              <a:buNone/>
            </a:pPr>
            <a:r>
              <a:rPr lang="en-US" sz="2400" dirty="0"/>
              <a:t>	</a:t>
            </a:r>
            <a:r>
              <a:rPr lang="en-US" sz="2400" dirty="0" smtClean="0"/>
              <a:t>- </a:t>
            </a:r>
            <a:r>
              <a:rPr lang="en-US" sz="2400" dirty="0"/>
              <a:t>usually in the form of a </a:t>
            </a:r>
            <a:r>
              <a:rPr lang="en-US" sz="2400" b="1" dirty="0" smtClean="0">
                <a:solidFill>
                  <a:schemeClr val="accent2"/>
                </a:solidFill>
              </a:rPr>
              <a:t>question</a:t>
            </a:r>
            <a:endParaRPr lang="en-US" sz="2400" b="1" dirty="0" smtClean="0"/>
          </a:p>
          <a:p>
            <a:pPr>
              <a:buFont typeface="Arial" pitchFamily="34" charset="0"/>
              <a:buAutoNum type="arabicPeriod"/>
            </a:pPr>
            <a:r>
              <a:rPr lang="en-US" sz="2400" dirty="0" smtClean="0"/>
              <a:t>Background </a:t>
            </a:r>
            <a:r>
              <a:rPr lang="en-US" sz="2400" dirty="0" smtClean="0">
                <a:solidFill>
                  <a:schemeClr val="accent2"/>
                </a:solidFill>
              </a:rPr>
              <a:t>research</a:t>
            </a:r>
          </a:p>
          <a:p>
            <a:pPr marL="237744" lvl="2" indent="0">
              <a:buNone/>
            </a:pPr>
            <a:r>
              <a:rPr lang="en-US" sz="2400" dirty="0">
                <a:solidFill>
                  <a:schemeClr val="accent2"/>
                </a:solidFill>
              </a:rPr>
              <a:t>	</a:t>
            </a:r>
            <a:r>
              <a:rPr lang="en-US" sz="2400" dirty="0" smtClean="0"/>
              <a:t>- collect </a:t>
            </a:r>
            <a:r>
              <a:rPr lang="en-US" sz="2400" b="1" dirty="0" smtClean="0">
                <a:solidFill>
                  <a:schemeClr val="accent2"/>
                </a:solidFill>
              </a:rPr>
              <a:t>information</a:t>
            </a:r>
            <a:r>
              <a:rPr lang="en-US" sz="2400" dirty="0" smtClean="0">
                <a:solidFill>
                  <a:schemeClr val="accent2"/>
                </a:solidFill>
              </a:rPr>
              <a:t> </a:t>
            </a:r>
            <a:r>
              <a:rPr lang="en-US" sz="2400" dirty="0" smtClean="0"/>
              <a:t>about the problem</a:t>
            </a:r>
            <a:endParaRPr lang="en-US" sz="2400" dirty="0">
              <a:solidFill>
                <a:schemeClr val="accent2"/>
              </a:solidFill>
            </a:endParaRPr>
          </a:p>
          <a:p>
            <a:pPr>
              <a:buFont typeface="+mj-lt"/>
              <a:buAutoNum type="arabicPeriod"/>
            </a:pPr>
            <a:r>
              <a:rPr lang="en-US" sz="2400" dirty="0" smtClean="0"/>
              <a:t>Hypothesis</a:t>
            </a:r>
          </a:p>
          <a:p>
            <a:pPr marL="237744" lvl="2" indent="0">
              <a:buNone/>
            </a:pPr>
            <a:r>
              <a:rPr lang="en-US" sz="2400" dirty="0"/>
              <a:t>	</a:t>
            </a:r>
            <a:r>
              <a:rPr lang="en-US" sz="2400" dirty="0" smtClean="0"/>
              <a:t>- an </a:t>
            </a:r>
            <a:r>
              <a:rPr lang="en-US" sz="2400" b="1" dirty="0" smtClean="0">
                <a:solidFill>
                  <a:schemeClr val="accent2"/>
                </a:solidFill>
              </a:rPr>
              <a:t>educated</a:t>
            </a:r>
            <a:r>
              <a:rPr lang="en-US" sz="2400" dirty="0" smtClean="0"/>
              <a:t> answer to the </a:t>
            </a:r>
            <a:r>
              <a:rPr lang="en-US" sz="2400" dirty="0" smtClean="0"/>
              <a:t>problem</a:t>
            </a:r>
          </a:p>
          <a:p>
            <a:pPr marL="237744" lvl="2" indent="0">
              <a:buNone/>
            </a:pPr>
            <a:r>
              <a:rPr lang="en-US" sz="2400" dirty="0" smtClean="0"/>
              <a:t>Should be in the format:  </a:t>
            </a:r>
            <a:r>
              <a:rPr lang="en-US" sz="2400" dirty="0" smtClean="0">
                <a:solidFill>
                  <a:schemeClr val="accent2"/>
                </a:solidFill>
              </a:rPr>
              <a:t>If…then statement</a:t>
            </a:r>
            <a:endParaRPr lang="en-US" sz="2400" dirty="0" smtClean="0">
              <a:solidFill>
                <a:schemeClr val="accent2"/>
              </a:solidFill>
            </a:endParaRPr>
          </a:p>
        </p:txBody>
      </p:sp>
    </p:spTree>
    <p:extLst>
      <p:ext uri="{BB962C8B-B14F-4D97-AF65-F5344CB8AC3E}">
        <p14:creationId xmlns:p14="http://schemas.microsoft.com/office/powerpoint/2010/main" val="341117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heel(1)">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an experiment</a:t>
            </a:r>
            <a:endParaRPr lang="en-US" dirty="0"/>
          </a:p>
        </p:txBody>
      </p:sp>
      <p:sp>
        <p:nvSpPr>
          <p:cNvPr id="3" name="Content Placeholder 2"/>
          <p:cNvSpPr>
            <a:spLocks noGrp="1"/>
          </p:cNvSpPr>
          <p:nvPr>
            <p:ph idx="1"/>
          </p:nvPr>
        </p:nvSpPr>
        <p:spPr>
          <a:xfrm>
            <a:off x="609600" y="914400"/>
            <a:ext cx="8153400" cy="4800600"/>
          </a:xfrm>
        </p:spPr>
        <p:txBody>
          <a:bodyPr>
            <a:normAutofit/>
          </a:bodyPr>
          <a:lstStyle/>
          <a:p>
            <a:pPr>
              <a:spcBef>
                <a:spcPts val="0"/>
              </a:spcBef>
            </a:pPr>
            <a:r>
              <a:rPr lang="en-US" sz="2200" dirty="0" smtClean="0"/>
              <a:t>4. Experiment</a:t>
            </a:r>
          </a:p>
          <a:p>
            <a:pPr>
              <a:spcBef>
                <a:spcPts val="0"/>
              </a:spcBef>
            </a:pPr>
            <a:r>
              <a:rPr lang="en-US" sz="2200" dirty="0"/>
              <a:t>	</a:t>
            </a:r>
            <a:r>
              <a:rPr lang="en-US" sz="2200" dirty="0" smtClean="0"/>
              <a:t>- </a:t>
            </a:r>
            <a:r>
              <a:rPr lang="en-US" sz="2200" b="0" dirty="0" smtClean="0"/>
              <a:t>A procedure that tests the </a:t>
            </a:r>
            <a:r>
              <a:rPr lang="en-US" sz="2200" dirty="0" smtClean="0">
                <a:solidFill>
                  <a:schemeClr val="accent2"/>
                </a:solidFill>
              </a:rPr>
              <a:t>hypothesis</a:t>
            </a:r>
          </a:p>
          <a:p>
            <a:r>
              <a:rPr lang="en-US" sz="2200" dirty="0">
                <a:solidFill>
                  <a:schemeClr val="accent2"/>
                </a:solidFill>
              </a:rPr>
              <a:t>	</a:t>
            </a:r>
            <a:r>
              <a:rPr lang="en-US" sz="2800" u="sng" dirty="0" smtClean="0">
                <a:solidFill>
                  <a:srgbClr val="00B0F0"/>
                </a:solidFill>
              </a:rPr>
              <a:t>An experiment includes:</a:t>
            </a:r>
          </a:p>
          <a:p>
            <a:pPr>
              <a:spcBef>
                <a:spcPts val="0"/>
              </a:spcBef>
            </a:pPr>
            <a:r>
              <a:rPr lang="en-US" sz="2800" b="0" dirty="0">
                <a:solidFill>
                  <a:schemeClr val="accent2"/>
                </a:solidFill>
              </a:rPr>
              <a:t>	</a:t>
            </a:r>
            <a:r>
              <a:rPr lang="en-US" sz="2800" b="0" dirty="0" smtClean="0">
                <a:solidFill>
                  <a:schemeClr val="accent2"/>
                </a:solidFill>
              </a:rPr>
              <a:t>	</a:t>
            </a:r>
            <a:r>
              <a:rPr lang="en-US" sz="2800" b="0" dirty="0" smtClean="0"/>
              <a:t>a) </a:t>
            </a:r>
            <a:r>
              <a:rPr lang="en-US" sz="2800" dirty="0" smtClean="0"/>
              <a:t>Independent variable (IV)</a:t>
            </a:r>
            <a:r>
              <a:rPr lang="en-US" sz="2800" b="0" dirty="0" smtClean="0"/>
              <a:t> is the </a:t>
            </a:r>
            <a:r>
              <a:rPr lang="en-US" sz="2800" dirty="0" smtClean="0">
                <a:solidFill>
                  <a:schemeClr val="accent2"/>
                </a:solidFill>
              </a:rPr>
              <a:t>one</a:t>
            </a:r>
            <a:r>
              <a:rPr lang="en-US" sz="2800" b="0" dirty="0" smtClean="0"/>
              <a:t> variable that is changed by the </a:t>
            </a:r>
            <a:r>
              <a:rPr lang="en-US" sz="2800" dirty="0" smtClean="0">
                <a:solidFill>
                  <a:schemeClr val="accent2"/>
                </a:solidFill>
              </a:rPr>
              <a:t>scientist. </a:t>
            </a:r>
            <a:r>
              <a:rPr lang="en-US" sz="2800" b="0" dirty="0" smtClean="0"/>
              <a:t>The IV is plotted on the </a:t>
            </a:r>
            <a:r>
              <a:rPr lang="en-US" sz="2800" dirty="0" smtClean="0">
                <a:solidFill>
                  <a:schemeClr val="accent2"/>
                </a:solidFill>
              </a:rPr>
              <a:t>x-axis</a:t>
            </a:r>
            <a:r>
              <a:rPr lang="en-US" sz="2800" b="0" dirty="0" smtClean="0"/>
              <a:t> of a graph.</a:t>
            </a:r>
          </a:p>
          <a:p>
            <a:pPr>
              <a:spcBef>
                <a:spcPts val="0"/>
              </a:spcBef>
            </a:pPr>
            <a:r>
              <a:rPr lang="en-US" sz="2800" b="0" dirty="0"/>
              <a:t>	</a:t>
            </a:r>
            <a:r>
              <a:rPr lang="en-US" sz="2800" b="0" dirty="0" smtClean="0"/>
              <a:t>	b) </a:t>
            </a:r>
            <a:r>
              <a:rPr lang="en-US" sz="2800" dirty="0" smtClean="0"/>
              <a:t>Dependent variable (DV) </a:t>
            </a:r>
            <a:r>
              <a:rPr lang="en-US" sz="2800" b="0" dirty="0" smtClean="0"/>
              <a:t>is the variable affected by changing the </a:t>
            </a:r>
            <a:r>
              <a:rPr lang="en-US" sz="2800" dirty="0" smtClean="0">
                <a:solidFill>
                  <a:schemeClr val="accent2"/>
                </a:solidFill>
              </a:rPr>
              <a:t>IV</a:t>
            </a:r>
            <a:r>
              <a:rPr lang="en-US" sz="2800" b="0" dirty="0" smtClean="0"/>
              <a:t> variable. The DV is the result of the change of the IV.</a:t>
            </a:r>
          </a:p>
          <a:p>
            <a:pPr>
              <a:spcBef>
                <a:spcPts val="0"/>
              </a:spcBef>
            </a:pPr>
            <a:r>
              <a:rPr lang="en-US" sz="2200" b="0" dirty="0"/>
              <a:t>	</a:t>
            </a:r>
            <a:r>
              <a:rPr lang="en-US" sz="2200" b="0" dirty="0" smtClean="0"/>
              <a:t>	</a:t>
            </a:r>
            <a:endParaRPr lang="en-US" b="0" dirty="0" smtClean="0"/>
          </a:p>
          <a:p>
            <a:pPr>
              <a:spcBef>
                <a:spcPts val="0"/>
              </a:spcBef>
            </a:pPr>
            <a:r>
              <a:rPr lang="en-US" b="0" dirty="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56890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heel(1)">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an experiment</a:t>
            </a:r>
            <a:endParaRPr lang="en-US" dirty="0"/>
          </a:p>
        </p:txBody>
      </p:sp>
      <p:sp>
        <p:nvSpPr>
          <p:cNvPr id="3" name="Content Placeholder 2"/>
          <p:cNvSpPr>
            <a:spLocks noGrp="1"/>
          </p:cNvSpPr>
          <p:nvPr>
            <p:ph idx="1"/>
          </p:nvPr>
        </p:nvSpPr>
        <p:spPr>
          <a:xfrm>
            <a:off x="609600" y="914400"/>
            <a:ext cx="8153400" cy="5029200"/>
          </a:xfrm>
        </p:spPr>
        <p:txBody>
          <a:bodyPr>
            <a:normAutofit/>
          </a:bodyPr>
          <a:lstStyle/>
          <a:p>
            <a:pPr>
              <a:spcBef>
                <a:spcPts val="0"/>
              </a:spcBef>
            </a:pPr>
            <a:r>
              <a:rPr lang="en-US" sz="2200" dirty="0" smtClean="0"/>
              <a:t>4. </a:t>
            </a:r>
            <a:r>
              <a:rPr lang="en-US" sz="2200" dirty="0" smtClean="0"/>
              <a:t>Experiment (cont.)</a:t>
            </a:r>
            <a:endParaRPr lang="en-US" sz="2200" dirty="0" smtClean="0"/>
          </a:p>
          <a:p>
            <a:pPr>
              <a:spcBef>
                <a:spcPts val="0"/>
              </a:spcBef>
            </a:pPr>
            <a:r>
              <a:rPr lang="en-US" sz="2200" dirty="0"/>
              <a:t>	</a:t>
            </a:r>
            <a:r>
              <a:rPr lang="en-US" sz="2200" dirty="0" smtClean="0"/>
              <a:t>- </a:t>
            </a:r>
            <a:r>
              <a:rPr lang="en-US" sz="2200" b="0" dirty="0" smtClean="0"/>
              <a:t>A procedure that tests the </a:t>
            </a:r>
            <a:r>
              <a:rPr lang="en-US" sz="2200" dirty="0" smtClean="0">
                <a:solidFill>
                  <a:schemeClr val="accent2"/>
                </a:solidFill>
              </a:rPr>
              <a:t>hypothesis</a:t>
            </a:r>
          </a:p>
          <a:p>
            <a:r>
              <a:rPr lang="en-US" sz="2200" dirty="0">
                <a:solidFill>
                  <a:schemeClr val="accent2"/>
                </a:solidFill>
              </a:rPr>
              <a:t>	</a:t>
            </a:r>
            <a:r>
              <a:rPr lang="en-US" sz="2200" u="sng" dirty="0" smtClean="0">
                <a:solidFill>
                  <a:srgbClr val="00B0F0"/>
                </a:solidFill>
              </a:rPr>
              <a:t>An experiment includes:</a:t>
            </a:r>
          </a:p>
          <a:p>
            <a:pPr>
              <a:spcBef>
                <a:spcPts val="0"/>
              </a:spcBef>
            </a:pPr>
            <a:r>
              <a:rPr lang="en-US" sz="2200" b="0" dirty="0">
                <a:solidFill>
                  <a:schemeClr val="accent2"/>
                </a:solidFill>
              </a:rPr>
              <a:t>	</a:t>
            </a:r>
            <a:r>
              <a:rPr lang="en-US" sz="2200" b="0" dirty="0" smtClean="0">
                <a:solidFill>
                  <a:schemeClr val="accent2"/>
                </a:solidFill>
              </a:rPr>
              <a:t>	</a:t>
            </a:r>
            <a:r>
              <a:rPr lang="en-US" sz="2800" b="0" dirty="0" smtClean="0"/>
              <a:t>c</a:t>
            </a:r>
            <a:r>
              <a:rPr lang="en-US" sz="2800" b="0" dirty="0" smtClean="0"/>
              <a:t>) </a:t>
            </a:r>
            <a:r>
              <a:rPr lang="en-US" sz="2800" dirty="0" smtClean="0"/>
              <a:t>Control </a:t>
            </a:r>
            <a:r>
              <a:rPr lang="en-US" sz="2800" b="0" dirty="0" smtClean="0"/>
              <a:t>is the group that remains </a:t>
            </a:r>
            <a:r>
              <a:rPr lang="en-US" sz="2800" dirty="0" smtClean="0">
                <a:solidFill>
                  <a:schemeClr val="accent2"/>
                </a:solidFill>
              </a:rPr>
              <a:t>unchanged</a:t>
            </a:r>
            <a:r>
              <a:rPr lang="en-US" sz="2800" dirty="0" smtClean="0"/>
              <a:t>. </a:t>
            </a:r>
            <a:r>
              <a:rPr lang="en-US" sz="2800" b="0" dirty="0" smtClean="0"/>
              <a:t>It’s used to </a:t>
            </a:r>
            <a:r>
              <a:rPr lang="en-US" sz="2800" dirty="0" smtClean="0">
                <a:solidFill>
                  <a:schemeClr val="accent2"/>
                </a:solidFill>
              </a:rPr>
              <a:t>compare</a:t>
            </a:r>
            <a:r>
              <a:rPr lang="en-US" sz="2800" dirty="0" smtClean="0"/>
              <a:t> </a:t>
            </a:r>
            <a:r>
              <a:rPr lang="en-US" sz="2800" b="0" dirty="0" smtClean="0"/>
              <a:t>the results of the experimental group and is usually the </a:t>
            </a:r>
            <a:r>
              <a:rPr lang="en-US" sz="2800" b="0" u="sng" dirty="0" smtClean="0"/>
              <a:t>‘normal’ conditions</a:t>
            </a:r>
          </a:p>
          <a:p>
            <a:pPr>
              <a:spcBef>
                <a:spcPts val="0"/>
              </a:spcBef>
            </a:pPr>
            <a:r>
              <a:rPr lang="en-US" sz="2800" b="0" dirty="0"/>
              <a:t>	</a:t>
            </a:r>
            <a:r>
              <a:rPr lang="en-US" sz="2800" b="0" dirty="0" smtClean="0"/>
              <a:t>	d) </a:t>
            </a:r>
            <a:r>
              <a:rPr lang="en-US" sz="2800" dirty="0" smtClean="0"/>
              <a:t>Constants </a:t>
            </a:r>
            <a:r>
              <a:rPr lang="en-US" sz="2800" b="0" dirty="0" smtClean="0"/>
              <a:t>are all factors in an experiment that are kept the </a:t>
            </a:r>
            <a:r>
              <a:rPr lang="en-US" sz="2800" dirty="0" smtClean="0">
                <a:solidFill>
                  <a:schemeClr val="accent2"/>
                </a:solidFill>
              </a:rPr>
              <a:t>same</a:t>
            </a:r>
            <a:r>
              <a:rPr lang="en-US" sz="2800" dirty="0" smtClean="0"/>
              <a:t>. </a:t>
            </a:r>
            <a:r>
              <a:rPr lang="en-US" sz="2800" b="0" dirty="0" smtClean="0"/>
              <a:t>Constants make the experiment </a:t>
            </a:r>
            <a:r>
              <a:rPr lang="en-US" sz="2800" dirty="0" smtClean="0">
                <a:solidFill>
                  <a:schemeClr val="accent2"/>
                </a:solidFill>
              </a:rPr>
              <a:t>fair</a:t>
            </a:r>
            <a:r>
              <a:rPr lang="en-US" sz="2800" dirty="0" smtClean="0"/>
              <a:t>. </a:t>
            </a:r>
            <a:r>
              <a:rPr lang="en-US" sz="2800" b="0" dirty="0" smtClean="0"/>
              <a:t> </a:t>
            </a:r>
          </a:p>
          <a:p>
            <a:pPr>
              <a:spcBef>
                <a:spcPts val="0"/>
              </a:spcBef>
            </a:pPr>
            <a:endParaRPr lang="en-US" b="0" dirty="0" smtClean="0"/>
          </a:p>
          <a:p>
            <a:pPr>
              <a:spcBef>
                <a:spcPts val="0"/>
              </a:spcBef>
            </a:pPr>
            <a:r>
              <a:rPr lang="en-US" b="0" dirty="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132419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steps</a:t>
            </a:r>
            <a:endParaRPr lang="en-US" dirty="0"/>
          </a:p>
        </p:txBody>
      </p:sp>
      <p:sp>
        <p:nvSpPr>
          <p:cNvPr id="3" name="Content Placeholder 2"/>
          <p:cNvSpPr>
            <a:spLocks noGrp="1"/>
          </p:cNvSpPr>
          <p:nvPr>
            <p:ph idx="1"/>
          </p:nvPr>
        </p:nvSpPr>
        <p:spPr/>
        <p:txBody>
          <a:bodyPr>
            <a:normAutofit/>
          </a:bodyPr>
          <a:lstStyle/>
          <a:p>
            <a:r>
              <a:rPr lang="en-US" sz="2400" dirty="0" smtClean="0"/>
              <a:t>5. Data/Results</a:t>
            </a:r>
          </a:p>
          <a:p>
            <a:r>
              <a:rPr lang="en-US" sz="2400" dirty="0"/>
              <a:t>	</a:t>
            </a:r>
            <a:r>
              <a:rPr lang="en-US" sz="2400" dirty="0" smtClean="0"/>
              <a:t>- </a:t>
            </a:r>
            <a:r>
              <a:rPr lang="en-US" sz="2400" dirty="0" smtClean="0">
                <a:solidFill>
                  <a:schemeClr val="accent2"/>
                </a:solidFill>
              </a:rPr>
              <a:t>collect</a:t>
            </a:r>
            <a:r>
              <a:rPr lang="en-US" sz="2400" dirty="0" smtClean="0"/>
              <a:t> </a:t>
            </a:r>
            <a:r>
              <a:rPr lang="en-US" sz="2400" b="0" dirty="0" smtClean="0"/>
              <a:t>&amp; </a:t>
            </a:r>
            <a:r>
              <a:rPr lang="en-US" sz="2400" dirty="0" smtClean="0">
                <a:solidFill>
                  <a:schemeClr val="accent2"/>
                </a:solidFill>
              </a:rPr>
              <a:t>record</a:t>
            </a:r>
            <a:r>
              <a:rPr lang="en-US" sz="2400" dirty="0" smtClean="0"/>
              <a:t> </a:t>
            </a:r>
            <a:r>
              <a:rPr lang="en-US" sz="2400" b="0" dirty="0" smtClean="0"/>
              <a:t>data observed in the experiment</a:t>
            </a:r>
          </a:p>
          <a:p>
            <a:r>
              <a:rPr lang="en-US" sz="2400" b="0" dirty="0"/>
              <a:t>	</a:t>
            </a:r>
            <a:r>
              <a:rPr lang="en-US" sz="2400" b="0" dirty="0" smtClean="0"/>
              <a:t>- results can be </a:t>
            </a:r>
            <a:r>
              <a:rPr lang="en-US" sz="2400" dirty="0" smtClean="0">
                <a:solidFill>
                  <a:schemeClr val="accent2"/>
                </a:solidFill>
              </a:rPr>
              <a:t>qualitative </a:t>
            </a:r>
            <a:r>
              <a:rPr lang="en-US" sz="2400" dirty="0" smtClean="0">
                <a:solidFill>
                  <a:schemeClr val="accent2"/>
                </a:solidFill>
                <a:effectLst>
                  <a:outerShdw blurRad="38100" dist="38100" dir="2700000" algn="tl">
                    <a:srgbClr val="000000">
                      <a:alpha val="43137"/>
                    </a:srgbClr>
                  </a:outerShdw>
                </a:effectLst>
              </a:rPr>
              <a:t>(descriptive)</a:t>
            </a:r>
            <a:r>
              <a:rPr lang="en-US" sz="2400" b="0" dirty="0" smtClean="0">
                <a:solidFill>
                  <a:schemeClr val="accent2"/>
                </a:solidFill>
                <a:effectLst>
                  <a:outerShdw blurRad="38100" dist="38100" dir="2700000" algn="tl">
                    <a:srgbClr val="000000">
                      <a:alpha val="43137"/>
                    </a:srgbClr>
                  </a:outerShdw>
                </a:effectLst>
              </a:rPr>
              <a:t> </a:t>
            </a:r>
            <a:r>
              <a:rPr lang="en-US" sz="2400" b="0" dirty="0" smtClean="0"/>
              <a:t>or </a:t>
            </a:r>
            <a:r>
              <a:rPr lang="en-US" sz="2400" dirty="0" smtClean="0">
                <a:solidFill>
                  <a:schemeClr val="accent2"/>
                </a:solidFill>
              </a:rPr>
              <a:t>quantitative </a:t>
            </a:r>
            <a:r>
              <a:rPr lang="en-US" sz="2400" dirty="0" smtClean="0">
                <a:solidFill>
                  <a:schemeClr val="accent2"/>
                </a:solidFill>
                <a:effectLst>
                  <a:outerShdw blurRad="38100" dist="38100" dir="2700000" algn="tl">
                    <a:srgbClr val="000000">
                      <a:alpha val="43137"/>
                    </a:srgbClr>
                  </a:outerShdw>
                </a:effectLst>
              </a:rPr>
              <a:t>(numerical)</a:t>
            </a:r>
          </a:p>
          <a:p>
            <a:r>
              <a:rPr lang="en-US" sz="2400" dirty="0" smtClean="0"/>
              <a:t>6. Conclusion</a:t>
            </a:r>
          </a:p>
          <a:p>
            <a:r>
              <a:rPr lang="en-US" sz="2400" dirty="0"/>
              <a:t>	</a:t>
            </a:r>
            <a:r>
              <a:rPr lang="en-US" sz="2400" dirty="0" smtClean="0"/>
              <a:t>- </a:t>
            </a:r>
            <a:r>
              <a:rPr lang="en-US" sz="2400" b="0" dirty="0" smtClean="0"/>
              <a:t>Ask yourself, “Does the data support my </a:t>
            </a:r>
            <a:r>
              <a:rPr lang="en-US" sz="2400" dirty="0" smtClean="0">
                <a:solidFill>
                  <a:schemeClr val="accent2"/>
                </a:solidFill>
              </a:rPr>
              <a:t>hypothesis</a:t>
            </a:r>
            <a:r>
              <a:rPr lang="en-US" sz="2400" b="0" dirty="0" smtClean="0"/>
              <a:t>? Why or why not?</a:t>
            </a:r>
          </a:p>
          <a:p>
            <a:r>
              <a:rPr lang="en-US" sz="2400" b="0" dirty="0"/>
              <a:t>	</a:t>
            </a:r>
            <a:r>
              <a:rPr lang="en-US" sz="2400" b="0" dirty="0" smtClean="0"/>
              <a:t>- Be aware of experimental and human </a:t>
            </a:r>
            <a:r>
              <a:rPr lang="en-US" sz="2400" dirty="0" smtClean="0">
                <a:solidFill>
                  <a:schemeClr val="accent2"/>
                </a:solidFill>
              </a:rPr>
              <a:t>errors.</a:t>
            </a:r>
          </a:p>
        </p:txBody>
      </p:sp>
    </p:spTree>
    <p:extLst>
      <p:ext uri="{BB962C8B-B14F-4D97-AF65-F5344CB8AC3E}">
        <p14:creationId xmlns:p14="http://schemas.microsoft.com/office/powerpoint/2010/main" val="395797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theory?</a:t>
            </a:r>
            <a:endParaRPr lang="en-US" sz="4400" dirty="0"/>
          </a:p>
        </p:txBody>
      </p:sp>
      <p:sp>
        <p:nvSpPr>
          <p:cNvPr id="3" name="Content Placeholder 2"/>
          <p:cNvSpPr>
            <a:spLocks noGrp="1"/>
          </p:cNvSpPr>
          <p:nvPr>
            <p:ph idx="1"/>
          </p:nvPr>
        </p:nvSpPr>
        <p:spPr/>
        <p:txBody>
          <a:bodyPr>
            <a:normAutofit/>
          </a:bodyPr>
          <a:lstStyle/>
          <a:p>
            <a:r>
              <a:rPr lang="en-US" sz="3200" dirty="0" smtClean="0"/>
              <a:t>- </a:t>
            </a:r>
            <a:r>
              <a:rPr lang="en-US" sz="3200" u="sng" dirty="0" smtClean="0">
                <a:solidFill>
                  <a:schemeClr val="accent2"/>
                </a:solidFill>
              </a:rPr>
              <a:t>theory:</a:t>
            </a:r>
            <a:r>
              <a:rPr lang="en-US" sz="3200" dirty="0" smtClean="0">
                <a:solidFill>
                  <a:schemeClr val="accent2"/>
                </a:solidFill>
              </a:rPr>
              <a:t> </a:t>
            </a:r>
            <a:r>
              <a:rPr lang="en-US" sz="3200" dirty="0" smtClean="0"/>
              <a:t>something that is considered to be true </a:t>
            </a:r>
            <a:r>
              <a:rPr lang="en-US" sz="3200" dirty="0" smtClean="0"/>
              <a:t> and can be repeated.</a:t>
            </a:r>
            <a:endParaRPr lang="en-US" sz="3200" dirty="0"/>
          </a:p>
        </p:txBody>
      </p:sp>
    </p:spTree>
    <p:extLst>
      <p:ext uri="{BB962C8B-B14F-4D97-AF65-F5344CB8AC3E}">
        <p14:creationId xmlns:p14="http://schemas.microsoft.com/office/powerpoint/2010/main" val="12033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4572000"/>
          </a:xfrm>
        </p:spPr>
        <p:txBody>
          <a:bodyPr>
            <a:normAutofit/>
          </a:bodyPr>
          <a:lstStyle/>
          <a:p>
            <a:r>
              <a:rPr lang="en-US" dirty="0" smtClean="0"/>
              <a:t>SCENARIO </a:t>
            </a:r>
            <a:r>
              <a:rPr lang="en-US" dirty="0"/>
              <a:t>1: </a:t>
            </a:r>
          </a:p>
          <a:p>
            <a:r>
              <a:rPr lang="en-US" sz="2000" dirty="0"/>
              <a:t>A student wants to see if a new, more costly fish food will cause fish to grow faster.  She separated the fish into two groups of three fish each.  Group one received the old fish food.  Group two received the new fish food.  The length of the fish is measured each week. </a:t>
            </a:r>
          </a:p>
          <a:p>
            <a:endParaRPr lang="en-US" sz="2000" dirty="0"/>
          </a:p>
          <a:p>
            <a:r>
              <a:rPr lang="en-US" sz="2000" dirty="0"/>
              <a:t>What 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endParaRPr lang="en-US" sz="2000" dirty="0"/>
          </a:p>
        </p:txBody>
      </p:sp>
    </p:spTree>
    <p:extLst>
      <p:ext uri="{BB962C8B-B14F-4D97-AF65-F5344CB8AC3E}">
        <p14:creationId xmlns:p14="http://schemas.microsoft.com/office/powerpoint/2010/main" val="209925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the Parts of an Experiment</a:t>
            </a:r>
            <a:endParaRPr lang="en-US" dirty="0"/>
          </a:p>
        </p:txBody>
      </p:sp>
      <p:sp>
        <p:nvSpPr>
          <p:cNvPr id="3" name="Content Placeholder 2"/>
          <p:cNvSpPr>
            <a:spLocks noGrp="1"/>
          </p:cNvSpPr>
          <p:nvPr>
            <p:ph idx="1"/>
          </p:nvPr>
        </p:nvSpPr>
        <p:spPr>
          <a:xfrm>
            <a:off x="304800" y="914400"/>
            <a:ext cx="8686800" cy="5638800"/>
          </a:xfrm>
          <a:solidFill>
            <a:schemeClr val="bg1"/>
          </a:solidFill>
        </p:spPr>
        <p:txBody>
          <a:bodyPr>
            <a:normAutofit/>
          </a:bodyPr>
          <a:lstStyle/>
          <a:p>
            <a:r>
              <a:rPr lang="en-US" sz="2000" dirty="0"/>
              <a:t>SCENARIO 2:</a:t>
            </a:r>
          </a:p>
          <a:p>
            <a:r>
              <a:rPr lang="en-US" sz="2000" dirty="0"/>
              <a:t>In the laboratory, yeast cells are usually grown at a temperature of 25oC.  A scientist wanted to determine if yeast cells would reproduce faster or slower when the temperature was dropped to 15oC.  </a:t>
            </a:r>
            <a:endParaRPr lang="en-US" sz="2000" dirty="0" smtClean="0"/>
          </a:p>
          <a:p>
            <a:r>
              <a:rPr lang="en-US" sz="2000" dirty="0" smtClean="0"/>
              <a:t>The </a:t>
            </a:r>
            <a:r>
              <a:rPr lang="en-US" sz="2000" dirty="0"/>
              <a:t>same number of yeast cells were placed in the same medium with the same amount of nutrients.  One sample was kept at 25oC and the other one was kept at 15oC.  The number of yeast cells was counted every hour for an eighteen hour period</a:t>
            </a:r>
            <a:r>
              <a:rPr lang="en-US" sz="2000" dirty="0" smtClean="0"/>
              <a:t>.</a:t>
            </a:r>
          </a:p>
          <a:p>
            <a:endParaRPr lang="en-US" sz="2000" dirty="0"/>
          </a:p>
          <a:p>
            <a:r>
              <a:rPr lang="en-US" sz="2000" dirty="0" smtClean="0"/>
              <a:t>What </a:t>
            </a:r>
            <a:r>
              <a:rPr lang="en-US" sz="2000" dirty="0"/>
              <a:t>is the dependent variable? ___________________________________</a:t>
            </a:r>
          </a:p>
          <a:p>
            <a:r>
              <a:rPr lang="en-US" sz="2000" dirty="0"/>
              <a:t>What is the independent variable? ___________________________________</a:t>
            </a:r>
          </a:p>
          <a:p>
            <a:r>
              <a:rPr lang="en-US" sz="2000" dirty="0"/>
              <a:t>What is the control? ___________________________________</a:t>
            </a:r>
          </a:p>
          <a:p>
            <a:r>
              <a:rPr lang="en-US" sz="2000" dirty="0"/>
              <a:t>What are the constants? ________________________________________________________________ </a:t>
            </a:r>
            <a:r>
              <a:rPr lang="en-US" sz="2000" dirty="0" smtClean="0"/>
              <a:t>________________________________________________________________</a:t>
            </a:r>
            <a:endParaRPr lang="en-US" sz="2000" dirty="0"/>
          </a:p>
          <a:p>
            <a:endParaRPr lang="en-US" sz="2000" dirty="0"/>
          </a:p>
        </p:txBody>
      </p:sp>
    </p:spTree>
    <p:extLst>
      <p:ext uri="{BB962C8B-B14F-4D97-AF65-F5344CB8AC3E}">
        <p14:creationId xmlns:p14="http://schemas.microsoft.com/office/powerpoint/2010/main" val="1332859063"/>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954</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iRespondGraphMaster</vt:lpstr>
      <vt:lpstr>Angles</vt:lpstr>
      <vt:lpstr>Warm-Up</vt:lpstr>
      <vt:lpstr>SCIENTIFIC METHOD:  Cornell Notes</vt:lpstr>
      <vt:lpstr>The Steps a scientist uses to solve a problem</vt:lpstr>
      <vt:lpstr>Parts of an experiment</vt:lpstr>
      <vt:lpstr>Parts of an experiment</vt:lpstr>
      <vt:lpstr>The final steps</vt:lpstr>
      <vt:lpstr>What is theory?</vt:lpstr>
      <vt:lpstr>Picking Out the Parts of an Experiment</vt:lpstr>
      <vt:lpstr>Picking Out the Parts of an Experiment</vt:lpstr>
      <vt:lpstr>Picking Out the Parts of an Experiment</vt:lpstr>
      <vt:lpstr>Picking Out the Parts of an Experiment</vt:lpstr>
      <vt:lpstr>Picking Out the Parts of an Experiment</vt:lpstr>
      <vt:lpstr>Picking Out the Parts of an Experiment</vt:lpstr>
      <vt:lpstr>Picking Out the Parts of an Experiment</vt:lpstr>
      <vt:lpstr>Application: Penny Lab</vt:lpstr>
      <vt:lpstr>Closing:  Summarize Your Notes/Lab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Brittany Haynes</dc:creator>
  <cp:lastModifiedBy>Starlett Thomas</cp:lastModifiedBy>
  <cp:revision>15</cp:revision>
  <dcterms:created xsi:type="dcterms:W3CDTF">2012-08-12T15:53:18Z</dcterms:created>
  <dcterms:modified xsi:type="dcterms:W3CDTF">2015-01-07T01:42:28Z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