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65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8" r:id="rId5"/>
    <p:sldId id="277" r:id="rId6"/>
    <p:sldId id="259" r:id="rId7"/>
    <p:sldId id="267" r:id="rId8"/>
    <p:sldId id="273" r:id="rId9"/>
    <p:sldId id="261" r:id="rId10"/>
    <p:sldId id="271" r:id="rId11"/>
    <p:sldId id="274" r:id="rId12"/>
    <p:sldId id="272" r:id="rId13"/>
    <p:sldId id="275" r:id="rId14"/>
    <p:sldId id="276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56" autoAdjust="0"/>
  </p:normalViewPr>
  <p:slideViewPr>
    <p:cSldViewPr>
      <p:cViewPr varScale="1">
        <p:scale>
          <a:sx n="53" d="100"/>
          <a:sy n="53" d="100"/>
        </p:scale>
        <p:origin x="16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04749C16-89A2-4387-9685-F5249E4F7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641154F2-426A-4BC3-8B00-CA6646ADB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3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33398-9DD4-479D-93F3-EA26B02CD5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7538"/>
            <a:ext cx="5486400" cy="3622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84F1-AD4E-4746-A30F-48C00D62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8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4F1-AD4E-4746-A30F-48C00D624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5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10/17/2017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stv.com/animation/animation.php?ani=326&amp;cat=biology" TargetMode="Externa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057" y="41788"/>
            <a:ext cx="8915400" cy="116020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Genetics-DNA </a:t>
            </a:r>
            <a:r>
              <a:rPr lang="en-US" sz="2800" dirty="0" smtClean="0"/>
              <a:t>vs. RNA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1000" y="646005"/>
            <a:ext cx="8229600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smtClean="0"/>
              <a:t>SB2a:</a:t>
            </a:r>
            <a:r>
              <a:rPr lang="en-US" sz="2000" b="1" dirty="0" smtClean="0"/>
              <a:t> </a:t>
            </a:r>
            <a:r>
              <a:rPr lang="en-US" sz="2000" b="1" dirty="0"/>
              <a:t>Construct an explanation of how the structures of DNA and RNA lead to the expression of information within the cell via the processes of replication, transcription, and translation</a:t>
            </a:r>
            <a:r>
              <a:rPr lang="en-US" sz="2800" b="1" dirty="0"/>
              <a:t>. </a:t>
            </a:r>
            <a:endParaRPr lang="en-US" sz="2800" dirty="0" smtClean="0"/>
          </a:p>
          <a:p>
            <a:pPr algn="ctr"/>
            <a:r>
              <a:rPr lang="en-US" sz="2800" b="1" dirty="0" smtClean="0"/>
              <a:t>How </a:t>
            </a:r>
            <a:r>
              <a:rPr lang="en-US" sz="2800" b="1" dirty="0"/>
              <a:t>is the genetic code contained in DNA used to make proteins? </a:t>
            </a:r>
            <a:endParaRPr lang="en-US" sz="2800" dirty="0"/>
          </a:p>
          <a:p>
            <a:pPr lvl="1"/>
            <a:endParaRPr lang="en-US" sz="2400" dirty="0"/>
          </a:p>
          <a:p>
            <a:r>
              <a:rPr lang="en-US" sz="2400" dirty="0"/>
              <a:t>-The </a:t>
            </a:r>
            <a:r>
              <a:rPr lang="en-US" sz="2400" b="1" u="sng" dirty="0"/>
              <a:t>DNA</a:t>
            </a:r>
            <a:r>
              <a:rPr lang="en-US" sz="2400" dirty="0"/>
              <a:t> code (original template) controls a cell’s activities by telling the cell which </a:t>
            </a:r>
            <a:r>
              <a:rPr lang="en-US" sz="2400" b="1" u="sng" dirty="0" smtClean="0"/>
              <a:t>proteins</a:t>
            </a:r>
            <a:r>
              <a:rPr lang="en-US" sz="2400" b="1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make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lvl="0"/>
            <a:r>
              <a:rPr lang="en-US" sz="2400" dirty="0"/>
              <a:t>There are 2 steps to making </a:t>
            </a:r>
            <a:r>
              <a:rPr lang="en-US" sz="2400" dirty="0" smtClean="0"/>
              <a:t>proteins: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WHEN? 1. </a:t>
            </a:r>
            <a:r>
              <a:rPr lang="en-US" sz="2400" b="1" u="sng" dirty="0" smtClean="0"/>
              <a:t>Transcription</a:t>
            </a:r>
            <a:r>
              <a:rPr lang="en-US" sz="2400" b="1" dirty="0" smtClean="0"/>
              <a:t> </a:t>
            </a:r>
            <a:r>
              <a:rPr lang="en-US" sz="2400" dirty="0" smtClean="0"/>
              <a:t>and 2. </a:t>
            </a:r>
            <a:r>
              <a:rPr lang="en-US" sz="2400" b="1" u="sng" dirty="0"/>
              <a:t>T</a:t>
            </a:r>
            <a:r>
              <a:rPr lang="en-US" sz="2400" b="1" u="sng" dirty="0" smtClean="0"/>
              <a:t>ranslation</a:t>
            </a:r>
            <a:r>
              <a:rPr lang="en-US" sz="2400" dirty="0"/>
              <a:t>.</a:t>
            </a:r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581"/>
            <a:ext cx="7239000" cy="777240"/>
          </a:xfrm>
        </p:spPr>
        <p:txBody>
          <a:bodyPr/>
          <a:lstStyle/>
          <a:p>
            <a:pPr algn="ctr"/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93736"/>
          </a:xfrm>
        </p:spPr>
        <p:txBody>
          <a:bodyPr>
            <a:normAutofit/>
          </a:bodyPr>
          <a:lstStyle/>
          <a:p>
            <a:r>
              <a:rPr lang="en-US" b="1" dirty="0"/>
              <a:t>Let’s make a protein: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TRANSCRIPTION</a:t>
            </a:r>
            <a:r>
              <a:rPr lang="en-US" b="1" dirty="0"/>
              <a:t> </a:t>
            </a:r>
            <a:r>
              <a:rPr lang="en-US" dirty="0"/>
              <a:t>– copying the DNA instructions to make proteins into </a:t>
            </a:r>
            <a:r>
              <a:rPr lang="en-US" b="1" dirty="0"/>
              <a:t>mRNA</a:t>
            </a:r>
            <a:r>
              <a:rPr lang="en-US" dirty="0"/>
              <a:t>       DNA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RNA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DNA strand</a:t>
            </a:r>
            <a:r>
              <a:rPr lang="en-US" dirty="0"/>
              <a:t> -   </a:t>
            </a:r>
            <a:r>
              <a:rPr lang="en-US" dirty="0" smtClean="0"/>
              <a:t>    TCC             GCG             CAG</a:t>
            </a:r>
            <a:endParaRPr lang="en-US" dirty="0"/>
          </a:p>
          <a:p>
            <a:r>
              <a:rPr lang="en-US" b="1" dirty="0"/>
              <a:t>mRNA strand-</a:t>
            </a:r>
            <a:r>
              <a:rPr lang="en-US" dirty="0"/>
              <a:t> </a:t>
            </a:r>
            <a:r>
              <a:rPr lang="en-US" b="1" u="sng" dirty="0" smtClean="0"/>
              <a:t>________</a:t>
            </a:r>
            <a:r>
              <a:rPr lang="en-US" b="1" dirty="0" smtClean="0"/>
              <a:t>  </a:t>
            </a:r>
            <a:r>
              <a:rPr lang="en-US" b="1" u="sng" dirty="0" smtClean="0"/>
              <a:t>_________</a:t>
            </a:r>
            <a:r>
              <a:rPr lang="en-US" b="1" dirty="0" smtClean="0"/>
              <a:t>   </a:t>
            </a:r>
            <a:r>
              <a:rPr lang="en-US" b="1" u="sng" dirty="0" smtClean="0"/>
              <a:t>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TRANSLATION</a:t>
            </a:r>
            <a:r>
              <a:rPr lang="en-US" dirty="0"/>
              <a:t> – protein synthesis a.k.a. making a </a:t>
            </a:r>
            <a:r>
              <a:rPr lang="en-US" b="1" dirty="0"/>
              <a:t>protein</a:t>
            </a:r>
            <a:r>
              <a:rPr lang="en-US" dirty="0"/>
              <a:t>   RNA-</a:t>
            </a:r>
            <a:r>
              <a:rPr lang="en-US" dirty="0">
                <a:sym typeface="Wingdings"/>
              </a:rPr>
              <a:t></a:t>
            </a:r>
            <a:r>
              <a:rPr lang="en-US" dirty="0" smtClean="0"/>
              <a:t>Protein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amino acids</a:t>
            </a:r>
            <a:r>
              <a:rPr lang="en-US" dirty="0"/>
              <a:t> - ___________   ________   __________  </a:t>
            </a:r>
          </a:p>
        </p:txBody>
      </p:sp>
    </p:spTree>
    <p:extLst>
      <p:ext uri="{BB962C8B-B14F-4D97-AF65-F5344CB8AC3E}">
        <p14:creationId xmlns:p14="http://schemas.microsoft.com/office/powerpoint/2010/main" val="17586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25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" t="2882" r="5624"/>
          <a:stretch>
            <a:fillRect/>
          </a:stretch>
        </p:blipFill>
        <p:spPr bwMode="auto">
          <a:xfrm>
            <a:off x="0" y="228600"/>
            <a:ext cx="9144000" cy="6477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3200400"/>
            <a:ext cx="2438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Transcription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4648200"/>
            <a:ext cx="2133600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23239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3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/>
            <a:r>
              <a:rPr lang="en-US" u="sng" dirty="0" smtClean="0"/>
              <a:t>DNA VS.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480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b="1" u="sng" dirty="0" smtClean="0"/>
              <a:t>DNA			     BOTH		      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     RNA        </a:t>
            </a:r>
            <a:r>
              <a:rPr lang="en-US" sz="2800" dirty="0" smtClean="0"/>
              <a:t>  </a:t>
            </a:r>
          </a:p>
          <a:p>
            <a:pPr marL="68580" indent="0">
              <a:buNone/>
            </a:pPr>
            <a:r>
              <a:rPr lang="en-US" sz="2800" dirty="0" smtClean="0"/>
              <a:t>1. Double stranded</a:t>
            </a:r>
            <a:r>
              <a:rPr lang="en-US" sz="2800" dirty="0"/>
              <a:t> </a:t>
            </a:r>
            <a:r>
              <a:rPr lang="en-US" sz="2800" dirty="0" smtClean="0"/>
              <a:t> 1. nucleic</a:t>
            </a:r>
            <a:r>
              <a:rPr lang="en-US" sz="2800" dirty="0"/>
              <a:t> </a:t>
            </a:r>
            <a:r>
              <a:rPr lang="en-US" sz="2800" dirty="0" smtClean="0"/>
              <a:t>  1. single stranded</a:t>
            </a:r>
          </a:p>
          <a:p>
            <a:pPr marL="68580" indent="0">
              <a:buNone/>
            </a:pPr>
            <a:r>
              <a:rPr lang="en-US" sz="2800" dirty="0" smtClean="0"/>
              <a:t>2. A-T, C-G		</a:t>
            </a:r>
            <a:r>
              <a:rPr lang="en-US" sz="2800" dirty="0"/>
              <a:t> </a:t>
            </a:r>
            <a:r>
              <a:rPr lang="en-US" sz="2800" dirty="0" smtClean="0"/>
              <a:t>      acids         2. A-U(uracil), C-G</a:t>
            </a:r>
          </a:p>
          <a:p>
            <a:pPr marL="68580" indent="0">
              <a:buNone/>
            </a:pPr>
            <a:r>
              <a:rPr lang="en-US" sz="2800" dirty="0" smtClean="0"/>
              <a:t>3. Instructions for   2. </a:t>
            </a:r>
            <a:r>
              <a:rPr lang="en-US" sz="2200" dirty="0" smtClean="0"/>
              <a:t>nucleotides</a:t>
            </a:r>
            <a:r>
              <a:rPr lang="en-US" sz="2800" dirty="0" smtClean="0"/>
              <a:t> 3. recipe to make 	    </a:t>
            </a:r>
          </a:p>
          <a:p>
            <a:pPr marL="68580" indent="0">
              <a:buNone/>
            </a:pPr>
            <a:r>
              <a:rPr lang="en-US" sz="2800" dirty="0" smtClean="0"/>
              <a:t>	life					proteins</a:t>
            </a:r>
          </a:p>
          <a:p>
            <a:pPr marL="68580" indent="0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			        4. Ribose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images.tutorvista.com/content/feed/tvcs/DNA20vs20R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09789"/>
            <a:ext cx="3048000" cy="385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201265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/>
            <a:r>
              <a:rPr lang="en-US" u="sng" dirty="0" smtClean="0"/>
              <a:t>DNA VS.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9" y="-152400"/>
            <a:ext cx="9144000" cy="480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images.tutorvista.com/content/feed/tvcs/DNA20vs20R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33400"/>
            <a:ext cx="8855242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201265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5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Steps of 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/>
              <a:t>1. </a:t>
            </a:r>
            <a:r>
              <a:rPr lang="en-US" b="1" u="sng" dirty="0" smtClean="0"/>
              <a:t>Transcription-</a:t>
            </a:r>
            <a:r>
              <a:rPr lang="en-US" dirty="0"/>
              <a:t>-</a:t>
            </a:r>
            <a:r>
              <a:rPr lang="en-US" b="1" u="sng" dirty="0"/>
              <a:t>writing the recipe-RNA </a:t>
            </a:r>
            <a:r>
              <a:rPr lang="en-US" dirty="0"/>
              <a:t>   </a:t>
            </a:r>
            <a:r>
              <a:rPr lang="en-US" b="1" u="sng" dirty="0"/>
              <a:t>DNA</a:t>
            </a:r>
            <a:r>
              <a:rPr lang="en-US" b="1" u="sng" dirty="0">
                <a:sym typeface="Wingdings"/>
              </a:rPr>
              <a:t></a:t>
            </a:r>
            <a:r>
              <a:rPr lang="en-US" b="1" u="sng" dirty="0"/>
              <a:t>RNA</a:t>
            </a:r>
            <a:r>
              <a:rPr lang="en-US" dirty="0"/>
              <a:t> </a:t>
            </a:r>
            <a:r>
              <a:rPr lang="en-US" dirty="0" smtClean="0"/>
              <a:t>(WHAT?)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An RNA(Ribonucleic acid) copy is made from a DNA strand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WHO?-</a:t>
            </a:r>
            <a:r>
              <a:rPr lang="en-US" b="1" u="sng" dirty="0" smtClean="0"/>
              <a:t>DNA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b="1" u="sng" dirty="0" smtClean="0"/>
              <a:t>head chef </a:t>
            </a:r>
            <a:r>
              <a:rPr lang="en-US" dirty="0" smtClean="0"/>
              <a:t>and </a:t>
            </a:r>
            <a:r>
              <a:rPr lang="en-US" dirty="0"/>
              <a:t>before his cooks can make the food on his menu, he has to write the recipes down!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WHO? </a:t>
            </a:r>
            <a:r>
              <a:rPr lang="en-US" b="1" dirty="0" smtClean="0"/>
              <a:t>DNA(Head </a:t>
            </a:r>
            <a:r>
              <a:rPr lang="en-US" b="1" dirty="0"/>
              <a:t>chef) is stuck in the </a:t>
            </a:r>
            <a:r>
              <a:rPr lang="en-US" b="1" u="sng" dirty="0" smtClean="0"/>
              <a:t>nucleus(office</a:t>
            </a:r>
            <a:r>
              <a:rPr lang="en-US" b="1" u="sng" dirty="0"/>
              <a:t>)</a:t>
            </a:r>
            <a:r>
              <a:rPr lang="en-US" dirty="0"/>
              <a:t>, so the recipes have to get delivered to the </a:t>
            </a:r>
            <a:r>
              <a:rPr lang="en-US" b="1" u="sng" dirty="0" smtClean="0"/>
              <a:t>ribosome(kitchen)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pPr marL="3200400" lvl="7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>
            <a:normAutofit/>
          </a:bodyPr>
          <a:lstStyle/>
          <a:p>
            <a:pPr marL="68580" indent="0"/>
            <a:r>
              <a:rPr lang="en-US" sz="4000" b="1" u="sng" dirty="0" err="1" smtClean="0"/>
              <a:t>tRANSCRIPTION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" y="1219200"/>
            <a:ext cx="8850085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www.learnerstv.com/animation/animation.php?ani=326&amp;cat=biology</a:t>
            </a:r>
            <a:endParaRPr lang="en-US" sz="2800" dirty="0" smtClean="0"/>
          </a:p>
          <a:p>
            <a:pPr lvl="0"/>
            <a:r>
              <a:rPr lang="en-US" sz="2800" dirty="0" smtClean="0"/>
              <a:t>WHO?-After </a:t>
            </a:r>
            <a:r>
              <a:rPr lang="en-US" sz="2800" dirty="0"/>
              <a:t>the recipe is written,</a:t>
            </a:r>
            <a:r>
              <a:rPr lang="en-US" sz="2800" u="sng" dirty="0"/>
              <a:t> </a:t>
            </a:r>
            <a:r>
              <a:rPr lang="en-US" sz="2800" b="1" u="sng" dirty="0" smtClean="0"/>
              <a:t>mRNA-the </a:t>
            </a:r>
            <a:r>
              <a:rPr lang="en-US" sz="2800" b="1" u="sng" dirty="0"/>
              <a:t>messenger</a:t>
            </a:r>
            <a:r>
              <a:rPr lang="en-US" sz="2800" dirty="0"/>
              <a:t>, carries the coded information (recipe) from the nucleus and delivers the recipe to the ribosome</a:t>
            </a:r>
            <a:r>
              <a:rPr lang="en-US" sz="2800" dirty="0" smtClean="0"/>
              <a:t>.(WHAT?)</a:t>
            </a:r>
          </a:p>
          <a:p>
            <a:pPr marL="0" lv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lvl="0"/>
            <a:r>
              <a:rPr lang="en-US" sz="2800" dirty="0" smtClean="0"/>
              <a:t>WHAT?-Once </a:t>
            </a:r>
            <a:r>
              <a:rPr lang="en-US" sz="2800" dirty="0"/>
              <a:t>the recipe is delivered to the </a:t>
            </a:r>
            <a:r>
              <a:rPr lang="en-US" sz="2800" b="1" u="sng" dirty="0" smtClean="0"/>
              <a:t>ribosome</a:t>
            </a:r>
            <a:r>
              <a:rPr lang="en-US" sz="2800" dirty="0" smtClean="0"/>
              <a:t>, it </a:t>
            </a:r>
            <a:r>
              <a:rPr lang="en-US" sz="2800" dirty="0"/>
              <a:t>has to be followed by the cooks!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85800"/>
          </a:xfrm>
        </p:spPr>
        <p:txBody>
          <a:bodyPr>
            <a:normAutofit/>
          </a:bodyPr>
          <a:lstStyle/>
          <a:p>
            <a:pPr marL="68580" indent="0" algn="ctr"/>
            <a:r>
              <a:rPr lang="en-US" sz="4000" b="1" u="sng" dirty="0" err="1" smtClean="0"/>
              <a:t>tRANSlaTION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748" y="533400"/>
            <a:ext cx="8850085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b="1" dirty="0"/>
              <a:t>How is the recipe going to be followed? 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2</a:t>
            </a:r>
            <a:r>
              <a:rPr lang="en-US" sz="2800" b="1" dirty="0"/>
              <a:t>. </a:t>
            </a:r>
            <a:r>
              <a:rPr lang="en-US" sz="2800" b="1" u="sng" dirty="0" smtClean="0"/>
              <a:t>Translation-following the recipe</a:t>
            </a:r>
          </a:p>
          <a:p>
            <a:pPr marL="0" indent="0">
              <a:buNone/>
            </a:pPr>
            <a:r>
              <a:rPr lang="en-US" sz="2800" b="1" u="sng" dirty="0"/>
              <a:t>DNA--</a:t>
            </a:r>
            <a:r>
              <a:rPr lang="en-US" sz="2800" b="1" u="sng" dirty="0">
                <a:sym typeface="Wingdings"/>
              </a:rPr>
              <a:t></a:t>
            </a:r>
            <a:r>
              <a:rPr lang="en-US" sz="2800" b="1" u="sng" dirty="0"/>
              <a:t>RNA-</a:t>
            </a:r>
            <a:r>
              <a:rPr lang="en-US" sz="2800" b="1" u="sng" dirty="0">
                <a:sym typeface="Wingdings"/>
              </a:rPr>
              <a:t></a:t>
            </a:r>
            <a:r>
              <a:rPr lang="en-US" sz="2800" b="1" u="sng" dirty="0" smtClean="0"/>
              <a:t>Protein</a:t>
            </a:r>
            <a:r>
              <a:rPr lang="en-US" sz="2800" dirty="0"/>
              <a:t> </a:t>
            </a:r>
            <a:r>
              <a:rPr lang="en-US" sz="2800" dirty="0" smtClean="0"/>
              <a:t>(WHAT?)</a:t>
            </a:r>
          </a:p>
          <a:p>
            <a:pPr marL="0" indent="0">
              <a:buNone/>
            </a:pPr>
            <a:r>
              <a:rPr lang="en-US" sz="2800" dirty="0"/>
              <a:t>Head </a:t>
            </a:r>
            <a:r>
              <a:rPr lang="en-US" sz="2800" dirty="0" err="1"/>
              <a:t>chef</a:t>
            </a:r>
            <a:r>
              <a:rPr lang="en-US" sz="2800" dirty="0" err="1">
                <a:sym typeface="Wingdings"/>
              </a:rPr>
              <a:t></a:t>
            </a:r>
            <a:r>
              <a:rPr lang="en-US" sz="2800" dirty="0" err="1"/>
              <a:t>Recipe</a:t>
            </a:r>
            <a:r>
              <a:rPr lang="en-US" sz="2800" dirty="0" err="1">
                <a:sym typeface="Wingdings"/>
              </a:rPr>
              <a:t></a:t>
            </a:r>
            <a:r>
              <a:rPr lang="en-US" sz="2800" dirty="0" err="1"/>
              <a:t>Foods</a:t>
            </a:r>
            <a:r>
              <a:rPr lang="en-US" sz="2800" dirty="0"/>
              <a:t>!</a:t>
            </a:r>
          </a:p>
          <a:p>
            <a:pPr marL="0" indent="0">
              <a:buNone/>
            </a:pPr>
            <a:endParaRPr lang="en-US" sz="2800" b="1" u="sng" dirty="0"/>
          </a:p>
          <a:p>
            <a:r>
              <a:rPr lang="en-US" sz="2800" dirty="0"/>
              <a:t>-</a:t>
            </a:r>
            <a:r>
              <a:rPr lang="en-US" sz="2800" b="1" u="sng" dirty="0"/>
              <a:t>mRNA</a:t>
            </a:r>
            <a:r>
              <a:rPr lang="en-US" sz="2800" dirty="0"/>
              <a:t> has </a:t>
            </a:r>
            <a:r>
              <a:rPr lang="en-US" sz="2800" b="1" u="sng" dirty="0"/>
              <a:t>codons</a:t>
            </a:r>
            <a:r>
              <a:rPr lang="en-US" sz="2800" dirty="0"/>
              <a:t> which are 3 letters that represent an </a:t>
            </a:r>
            <a:r>
              <a:rPr lang="en-US" sz="2800" b="1" u="sng" dirty="0" smtClean="0"/>
              <a:t>amino </a:t>
            </a:r>
            <a:r>
              <a:rPr lang="en-US" sz="2800" b="1" u="sng" dirty="0"/>
              <a:t>acid </a:t>
            </a:r>
            <a:r>
              <a:rPr lang="en-US" sz="2800" b="1" u="sng" dirty="0" smtClean="0"/>
              <a:t>(ingredient).(</a:t>
            </a:r>
            <a:r>
              <a:rPr lang="en-US" sz="2800" dirty="0" smtClean="0"/>
              <a:t>WHO?)</a:t>
            </a:r>
          </a:p>
          <a:p>
            <a:pPr marL="0" indent="0">
              <a:buNone/>
            </a:pPr>
            <a:endParaRPr lang="en-US" sz="2800" b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 dirty="0" smtClean="0"/>
              <a:t>Codon charts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40002"/>
              </p:ext>
            </p:extLst>
          </p:nvPr>
        </p:nvGraphicFramePr>
        <p:xfrm>
          <a:off x="762000" y="1066794"/>
          <a:ext cx="6781799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945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Messenger RNA (mRNA) protein synthesis code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Tryptophan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Histidine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912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Isoleucine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Methionine;  Start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77240"/>
          </a:xfrm>
        </p:spPr>
        <p:txBody>
          <a:bodyPr/>
          <a:lstStyle/>
          <a:p>
            <a:pPr algn="ctr"/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777240"/>
            <a:ext cx="8077200" cy="5791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WHO?-</a:t>
            </a:r>
            <a:r>
              <a:rPr lang="en-US" b="1" u="sng" dirty="0" err="1" smtClean="0"/>
              <a:t>tRNA</a:t>
            </a:r>
            <a:r>
              <a:rPr lang="en-US" b="1" u="sng" dirty="0" smtClean="0"/>
              <a:t>(transfer </a:t>
            </a:r>
            <a:r>
              <a:rPr lang="en-US" b="1" u="sng" dirty="0"/>
              <a:t>RNA</a:t>
            </a:r>
            <a:r>
              <a:rPr lang="en-US" dirty="0"/>
              <a:t>) are the </a:t>
            </a:r>
            <a:r>
              <a:rPr lang="en-US" b="1" u="sng" dirty="0" err="1" smtClean="0"/>
              <a:t>linecooks</a:t>
            </a:r>
            <a:r>
              <a:rPr lang="en-US" b="1" dirty="0"/>
              <a:t> </a:t>
            </a:r>
            <a:r>
              <a:rPr lang="en-US" dirty="0" smtClean="0"/>
              <a:t>that follow the </a:t>
            </a:r>
            <a:r>
              <a:rPr lang="en-US" dirty="0"/>
              <a:t>recipes to make the </a:t>
            </a:r>
            <a:r>
              <a:rPr lang="en-US" b="1" u="sng" dirty="0" smtClean="0"/>
              <a:t>proteins(FOODS!)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 smtClean="0"/>
              <a:t>WHAT? </a:t>
            </a:r>
            <a:r>
              <a:rPr lang="en-US" b="1" dirty="0" err="1" smtClean="0"/>
              <a:t>tRNA</a:t>
            </a:r>
            <a:r>
              <a:rPr lang="en-US" b="1" dirty="0" smtClean="0"/>
              <a:t> reads the codons with anticodons and drops off the correct amino acid.</a:t>
            </a:r>
            <a:r>
              <a:rPr lang="en-US" dirty="0" smtClean="0"/>
              <a:t>**</a:t>
            </a:r>
            <a:r>
              <a:rPr lang="en-US" dirty="0"/>
              <a:t>Every 3 letters in the recipe calls for a different ingredient (amino acid</a:t>
            </a:r>
            <a:r>
              <a:rPr lang="en-US" dirty="0" smtClean="0"/>
              <a:t>)!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WHERE?-The recipe is translated at the </a:t>
            </a:r>
            <a:r>
              <a:rPr lang="en-US" b="1" u="sng" dirty="0" smtClean="0"/>
              <a:t>ribosome(kitchen)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Amino acids bond </a:t>
            </a:r>
            <a:r>
              <a:rPr lang="en-US" dirty="0" smtClean="0"/>
              <a:t>together in the </a:t>
            </a:r>
            <a:r>
              <a:rPr lang="en-US" b="1" u="sng" dirty="0" smtClean="0"/>
              <a:t>cytoplasm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b="1" u="sng" dirty="0" smtClean="0"/>
              <a:t>peptide </a:t>
            </a:r>
            <a:r>
              <a:rPr lang="en-US" dirty="0" smtClean="0"/>
              <a:t>bonds </a:t>
            </a:r>
            <a:r>
              <a:rPr lang="en-US" dirty="0"/>
              <a:t>to make a </a:t>
            </a:r>
            <a:r>
              <a:rPr lang="en-US" b="1" u="sng" dirty="0" smtClean="0"/>
              <a:t>protein </a:t>
            </a:r>
            <a:r>
              <a:rPr lang="en-US" dirty="0" smtClean="0"/>
              <a:t>a.k.a</a:t>
            </a:r>
            <a:r>
              <a:rPr lang="en-US" dirty="0"/>
              <a:t>. polypeptide)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2692401" y="1701800"/>
            <a:ext cx="5435600" cy="4978400"/>
            <a:chOff x="1696" y="1072"/>
            <a:chExt cx="3424" cy="3136"/>
          </a:xfrm>
        </p:grpSpPr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1696" y="1072"/>
              <a:ext cx="3424" cy="3136"/>
            </a:xfrm>
            <a:prstGeom prst="roundRect">
              <a:avLst>
                <a:gd name="adj" fmla="val 12495"/>
              </a:avLst>
            </a:prstGeom>
            <a:solidFill>
              <a:schemeClr val="folHlink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1928" y="1304"/>
              <a:ext cx="2768" cy="1856"/>
            </a:xfrm>
            <a:prstGeom prst="ellipse">
              <a:avLst/>
            </a:prstGeom>
            <a:solidFill>
              <a:srgbClr val="66FF6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4215" y="1138"/>
              <a:ext cx="84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/>
                <a:t>Nuclear</a:t>
              </a:r>
            </a:p>
            <a:p>
              <a:pPr algn="ctr" eaLnBrk="0" hangingPunct="0"/>
              <a:r>
                <a:rPr lang="en-US" sz="1800" b="1"/>
                <a:t>membrane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520" y="1480"/>
              <a:ext cx="224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164" y="1924"/>
              <a:ext cx="1000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151" y="1906"/>
              <a:ext cx="103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Transcription</a:t>
              </a: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2212" y="3460"/>
              <a:ext cx="856" cy="184"/>
            </a:xfrm>
            <a:prstGeom prst="rect">
              <a:avLst/>
            </a:prstGeom>
            <a:solidFill>
              <a:srgbClr val="F39FD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2199" y="3442"/>
              <a:ext cx="8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Translation</a:t>
              </a:r>
            </a:p>
          </p:txBody>
        </p:sp>
        <p:sp>
          <p:nvSpPr>
            <p:cNvPr id="48" name="Freeform 15"/>
            <p:cNvSpPr>
              <a:spLocks/>
            </p:cNvSpPr>
            <p:nvPr/>
          </p:nvSpPr>
          <p:spPr bwMode="auto">
            <a:xfrm>
              <a:off x="3072" y="1596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3072" y="1644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3559" y="1364"/>
              <a:ext cx="4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DNA</a:t>
              </a: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3600" y="1832"/>
              <a:ext cx="8" cy="10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3264" y="2856"/>
              <a:ext cx="949" cy="29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3707" y="2660"/>
              <a:ext cx="5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 dirty="0"/>
                <a:t>mRNA</a:t>
              </a:r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3600" y="3032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3708" y="3408"/>
              <a:ext cx="301" cy="217"/>
            </a:xfrm>
            <a:custGeom>
              <a:avLst/>
              <a:gdLst>
                <a:gd name="T0" fmla="*/ 36 w 301"/>
                <a:gd name="T1" fmla="*/ 192 h 217"/>
                <a:gd name="T2" fmla="*/ 72 w 301"/>
                <a:gd name="T3" fmla="*/ 216 h 217"/>
                <a:gd name="T4" fmla="*/ 108 w 301"/>
                <a:gd name="T5" fmla="*/ 216 h 217"/>
                <a:gd name="T6" fmla="*/ 144 w 301"/>
                <a:gd name="T7" fmla="*/ 216 h 217"/>
                <a:gd name="T8" fmla="*/ 180 w 301"/>
                <a:gd name="T9" fmla="*/ 216 h 217"/>
                <a:gd name="T10" fmla="*/ 216 w 301"/>
                <a:gd name="T11" fmla="*/ 216 h 217"/>
                <a:gd name="T12" fmla="*/ 252 w 301"/>
                <a:gd name="T13" fmla="*/ 216 h 217"/>
                <a:gd name="T14" fmla="*/ 288 w 301"/>
                <a:gd name="T15" fmla="*/ 216 h 217"/>
                <a:gd name="T16" fmla="*/ 300 w 301"/>
                <a:gd name="T17" fmla="*/ 180 h 217"/>
                <a:gd name="T18" fmla="*/ 300 w 301"/>
                <a:gd name="T19" fmla="*/ 144 h 217"/>
                <a:gd name="T20" fmla="*/ 300 w 301"/>
                <a:gd name="T21" fmla="*/ 108 h 217"/>
                <a:gd name="T22" fmla="*/ 276 w 301"/>
                <a:gd name="T23" fmla="*/ 72 h 217"/>
                <a:gd name="T24" fmla="*/ 240 w 301"/>
                <a:gd name="T25" fmla="*/ 48 h 217"/>
                <a:gd name="T26" fmla="*/ 204 w 301"/>
                <a:gd name="T27" fmla="*/ 24 h 217"/>
                <a:gd name="T28" fmla="*/ 168 w 301"/>
                <a:gd name="T29" fmla="*/ 12 h 217"/>
                <a:gd name="T30" fmla="*/ 132 w 301"/>
                <a:gd name="T31" fmla="*/ 0 h 217"/>
                <a:gd name="T32" fmla="*/ 96 w 301"/>
                <a:gd name="T33" fmla="*/ 12 h 217"/>
                <a:gd name="T34" fmla="*/ 60 w 301"/>
                <a:gd name="T35" fmla="*/ 24 h 217"/>
                <a:gd name="T36" fmla="*/ 24 w 301"/>
                <a:gd name="T37" fmla="*/ 60 h 217"/>
                <a:gd name="T38" fmla="*/ 0 w 301"/>
                <a:gd name="T39" fmla="*/ 96 h 217"/>
                <a:gd name="T40" fmla="*/ 0 w 301"/>
                <a:gd name="T41" fmla="*/ 132 h 217"/>
                <a:gd name="T42" fmla="*/ 0 w 301"/>
                <a:gd name="T43" fmla="*/ 168 h 217"/>
                <a:gd name="T44" fmla="*/ 12 w 301"/>
                <a:gd name="T45" fmla="*/ 204 h 217"/>
                <a:gd name="T46" fmla="*/ 48 w 301"/>
                <a:gd name="T47" fmla="*/ 216 h 217"/>
                <a:gd name="T48" fmla="*/ 84 w 301"/>
                <a:gd name="T49" fmla="*/ 216 h 217"/>
                <a:gd name="T50" fmla="*/ 36 w 301"/>
                <a:gd name="T51" fmla="*/ 19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217">
                  <a:moveTo>
                    <a:pt x="36" y="192"/>
                  </a:moveTo>
                  <a:lnTo>
                    <a:pt x="72" y="216"/>
                  </a:lnTo>
                  <a:lnTo>
                    <a:pt x="108" y="216"/>
                  </a:lnTo>
                  <a:lnTo>
                    <a:pt x="144" y="216"/>
                  </a:lnTo>
                  <a:lnTo>
                    <a:pt x="180" y="216"/>
                  </a:lnTo>
                  <a:lnTo>
                    <a:pt x="216" y="216"/>
                  </a:lnTo>
                  <a:lnTo>
                    <a:pt x="252" y="216"/>
                  </a:lnTo>
                  <a:lnTo>
                    <a:pt x="288" y="216"/>
                  </a:lnTo>
                  <a:lnTo>
                    <a:pt x="300" y="180"/>
                  </a:lnTo>
                  <a:lnTo>
                    <a:pt x="300" y="144"/>
                  </a:lnTo>
                  <a:lnTo>
                    <a:pt x="300" y="108"/>
                  </a:lnTo>
                  <a:lnTo>
                    <a:pt x="276" y="72"/>
                  </a:lnTo>
                  <a:lnTo>
                    <a:pt x="240" y="48"/>
                  </a:lnTo>
                  <a:lnTo>
                    <a:pt x="204" y="24"/>
                  </a:lnTo>
                  <a:lnTo>
                    <a:pt x="168" y="12"/>
                  </a:lnTo>
                  <a:lnTo>
                    <a:pt x="132" y="0"/>
                  </a:lnTo>
                  <a:lnTo>
                    <a:pt x="96" y="12"/>
                  </a:lnTo>
                  <a:lnTo>
                    <a:pt x="60" y="24"/>
                  </a:lnTo>
                  <a:lnTo>
                    <a:pt x="24" y="60"/>
                  </a:lnTo>
                  <a:lnTo>
                    <a:pt x="0" y="96"/>
                  </a:lnTo>
                  <a:lnTo>
                    <a:pt x="0" y="132"/>
                  </a:lnTo>
                  <a:lnTo>
                    <a:pt x="0" y="168"/>
                  </a:lnTo>
                  <a:lnTo>
                    <a:pt x="12" y="204"/>
                  </a:lnTo>
                  <a:lnTo>
                    <a:pt x="48" y="216"/>
                  </a:lnTo>
                  <a:lnTo>
                    <a:pt x="84" y="216"/>
                  </a:lnTo>
                  <a:lnTo>
                    <a:pt x="36" y="192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3696" y="3600"/>
              <a:ext cx="313" cy="121"/>
            </a:xfrm>
            <a:custGeom>
              <a:avLst/>
              <a:gdLst>
                <a:gd name="T0" fmla="*/ 48 w 313"/>
                <a:gd name="T1" fmla="*/ 0 h 121"/>
                <a:gd name="T2" fmla="*/ 84 w 313"/>
                <a:gd name="T3" fmla="*/ 12 h 121"/>
                <a:gd name="T4" fmla="*/ 120 w 313"/>
                <a:gd name="T5" fmla="*/ 12 h 121"/>
                <a:gd name="T6" fmla="*/ 156 w 313"/>
                <a:gd name="T7" fmla="*/ 12 h 121"/>
                <a:gd name="T8" fmla="*/ 192 w 313"/>
                <a:gd name="T9" fmla="*/ 12 h 121"/>
                <a:gd name="T10" fmla="*/ 228 w 313"/>
                <a:gd name="T11" fmla="*/ 12 h 121"/>
                <a:gd name="T12" fmla="*/ 264 w 313"/>
                <a:gd name="T13" fmla="*/ 12 h 121"/>
                <a:gd name="T14" fmla="*/ 300 w 313"/>
                <a:gd name="T15" fmla="*/ 36 h 121"/>
                <a:gd name="T16" fmla="*/ 312 w 313"/>
                <a:gd name="T17" fmla="*/ 72 h 121"/>
                <a:gd name="T18" fmla="*/ 276 w 313"/>
                <a:gd name="T19" fmla="*/ 96 h 121"/>
                <a:gd name="T20" fmla="*/ 240 w 313"/>
                <a:gd name="T21" fmla="*/ 108 h 121"/>
                <a:gd name="T22" fmla="*/ 204 w 313"/>
                <a:gd name="T23" fmla="*/ 120 h 121"/>
                <a:gd name="T24" fmla="*/ 168 w 313"/>
                <a:gd name="T25" fmla="*/ 120 h 121"/>
                <a:gd name="T26" fmla="*/ 132 w 313"/>
                <a:gd name="T27" fmla="*/ 120 h 121"/>
                <a:gd name="T28" fmla="*/ 96 w 313"/>
                <a:gd name="T29" fmla="*/ 120 h 121"/>
                <a:gd name="T30" fmla="*/ 60 w 313"/>
                <a:gd name="T31" fmla="*/ 120 h 121"/>
                <a:gd name="T32" fmla="*/ 24 w 313"/>
                <a:gd name="T33" fmla="*/ 120 h 121"/>
                <a:gd name="T34" fmla="*/ 0 w 313"/>
                <a:gd name="T35" fmla="*/ 84 h 121"/>
                <a:gd name="T36" fmla="*/ 12 w 313"/>
                <a:gd name="T37" fmla="*/ 48 h 121"/>
                <a:gd name="T38" fmla="*/ 48 w 313"/>
                <a:gd name="T39" fmla="*/ 24 h 121"/>
                <a:gd name="T40" fmla="*/ 48 w 313"/>
                <a:gd name="T4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" h="121">
                  <a:moveTo>
                    <a:pt x="48" y="0"/>
                  </a:moveTo>
                  <a:lnTo>
                    <a:pt x="84" y="12"/>
                  </a:lnTo>
                  <a:lnTo>
                    <a:pt x="120" y="12"/>
                  </a:lnTo>
                  <a:lnTo>
                    <a:pt x="156" y="12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12"/>
                  </a:lnTo>
                  <a:lnTo>
                    <a:pt x="300" y="36"/>
                  </a:lnTo>
                  <a:lnTo>
                    <a:pt x="312" y="72"/>
                  </a:lnTo>
                  <a:lnTo>
                    <a:pt x="276" y="96"/>
                  </a:lnTo>
                  <a:lnTo>
                    <a:pt x="240" y="108"/>
                  </a:lnTo>
                  <a:lnTo>
                    <a:pt x="204" y="120"/>
                  </a:lnTo>
                  <a:lnTo>
                    <a:pt x="168" y="120"/>
                  </a:lnTo>
                  <a:lnTo>
                    <a:pt x="132" y="120"/>
                  </a:lnTo>
                  <a:lnTo>
                    <a:pt x="96" y="120"/>
                  </a:lnTo>
                  <a:lnTo>
                    <a:pt x="60" y="120"/>
                  </a:lnTo>
                  <a:lnTo>
                    <a:pt x="24" y="120"/>
                  </a:lnTo>
                  <a:lnTo>
                    <a:pt x="0" y="84"/>
                  </a:lnTo>
                  <a:lnTo>
                    <a:pt x="12" y="48"/>
                  </a:lnTo>
                  <a:lnTo>
                    <a:pt x="48" y="24"/>
                  </a:lnTo>
                  <a:lnTo>
                    <a:pt x="48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3264" y="3528"/>
              <a:ext cx="1093" cy="73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3224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3368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3512" y="3752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3608" y="3656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3704" y="356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4142" y="3092"/>
              <a:ext cx="8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Ribosome</a:t>
              </a:r>
            </a:p>
          </p:txBody>
        </p:sp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3879" y="3716"/>
              <a:ext cx="66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Protein</a:t>
              </a:r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3656" y="384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 flipV="1">
              <a:off x="3944" y="3256"/>
              <a:ext cx="176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288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2817</TotalTime>
  <Words>420</Words>
  <Application>Microsoft Office PowerPoint</Application>
  <PresentationFormat>On-screen Show (4:3)</PresentationFormat>
  <Paragraphs>182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Trebuchet MS</vt:lpstr>
      <vt:lpstr>Wingdings</vt:lpstr>
      <vt:lpstr>Wingdings 2</vt:lpstr>
      <vt:lpstr>iRespondGraphMaster</vt:lpstr>
      <vt:lpstr>iRespondQuestionMaster</vt:lpstr>
      <vt:lpstr>Opulent</vt:lpstr>
      <vt:lpstr>Genetics-DNA vs. RNA </vt:lpstr>
      <vt:lpstr>DNA VS. RNA</vt:lpstr>
      <vt:lpstr>DNA VS. RNA</vt:lpstr>
      <vt:lpstr>Steps of transcription</vt:lpstr>
      <vt:lpstr>tRANSCRIPTION</vt:lpstr>
      <vt:lpstr>tRANSlaTION</vt:lpstr>
      <vt:lpstr>Codon charts</vt:lpstr>
      <vt:lpstr>Translation</vt:lpstr>
      <vt:lpstr>Protein Synthesis</vt:lpstr>
      <vt:lpstr>Protein synthesis</vt:lpstr>
      <vt:lpstr>PowerPoint Presentation</vt:lpstr>
      <vt:lpstr>CHONPS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Starlett Thomas</cp:lastModifiedBy>
  <cp:revision>119</cp:revision>
  <cp:lastPrinted>2015-02-20T12:48:59Z</cp:lastPrinted>
  <dcterms:created xsi:type="dcterms:W3CDTF">2012-08-12T15:53:18Z</dcterms:created>
  <dcterms:modified xsi:type="dcterms:W3CDTF">2017-10-18T00:40:41Z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</Properties>
</file>