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94" r:id="rId2"/>
    <p:sldMasterId id="2147483865" r:id="rId3"/>
  </p:sldMasterIdLst>
  <p:handoutMasterIdLst>
    <p:handoutMasterId r:id="rId14"/>
  </p:handoutMasterIdLst>
  <p:sldIdLst>
    <p:sldId id="256" r:id="rId4"/>
    <p:sldId id="258" r:id="rId5"/>
    <p:sldId id="259" r:id="rId6"/>
    <p:sldId id="267" r:id="rId7"/>
    <p:sldId id="273" r:id="rId8"/>
    <p:sldId id="261" r:id="rId9"/>
    <p:sldId id="271" r:id="rId10"/>
    <p:sldId id="274" r:id="rId11"/>
    <p:sldId id="272" r:id="rId12"/>
    <p:sldId id="275" r:id="rId13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062" autoAdjust="0"/>
  </p:normalViewPr>
  <p:slideViewPr>
    <p:cSldViewPr>
      <p:cViewPr varScale="1">
        <p:scale>
          <a:sx n="56" d="100"/>
          <a:sy n="56" d="100"/>
        </p:scale>
        <p:origin x="158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39" y="1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/>
          <a:lstStyle>
            <a:lvl1pPr algn="r">
              <a:defRPr sz="1200"/>
            </a:lvl1pPr>
          </a:lstStyle>
          <a:p>
            <a:fld id="{04749C16-89A2-4387-9685-F5249E4F72A0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210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39" y="8737210"/>
            <a:ext cx="2972007" cy="460770"/>
          </a:xfrm>
          <a:prstGeom prst="rect">
            <a:avLst/>
          </a:prstGeom>
        </p:spPr>
        <p:txBody>
          <a:bodyPr vert="horz" lIns="90480" tIns="45240" rIns="90480" bIns="45240" rtlCol="0" anchor="b"/>
          <a:lstStyle>
            <a:lvl1pPr algn="r">
              <a:defRPr sz="1200"/>
            </a:lvl1pPr>
          </a:lstStyle>
          <a:p>
            <a:fld id="{641154F2-426A-4BC3-8B00-CA6646ADB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30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9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89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707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6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6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9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2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1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C01294-C6C3-4444-B7BD-340900C369C3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FA60236-D3F8-42B8-8A08-2FCD576CA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3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53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F8CFA630-13BB-46C4-BD44-B2C5F9B66074}" type="datetimeFigureOut">
              <a:rPr lang="en-US" smtClean="0"/>
              <a:pPr eaLnBrk="1" latinLnBrk="0" hangingPunct="1"/>
              <a:t>3/3/2017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erstv.com/animation/animation.php?ani=326&amp;cat=biology" TargetMode="Externa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1">
                <a:tint val="78000"/>
                <a:satMod val="220000"/>
              </a:schemeClr>
            </a:gs>
            <a:gs pos="100000">
              <a:schemeClr val="bg1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057" y="41788"/>
            <a:ext cx="8915400" cy="1160206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UNIT 3:  Genetics-DNA vs. RNA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762000"/>
            <a:ext cx="9024257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endParaRPr lang="en-US" sz="2400" dirty="0" smtClean="0"/>
          </a:p>
          <a:p>
            <a:pPr algn="ctr"/>
            <a:r>
              <a:rPr lang="en-US" sz="2800" b="1" dirty="0" smtClean="0"/>
              <a:t>SB2Aa</a:t>
            </a:r>
            <a:r>
              <a:rPr lang="en-US" sz="2800" b="1" dirty="0"/>
              <a:t>: </a:t>
            </a:r>
            <a:r>
              <a:rPr lang="en-US" sz="2800" dirty="0"/>
              <a:t>Distinguish between DNA and RNA</a:t>
            </a:r>
          </a:p>
          <a:p>
            <a:pPr algn="ctr"/>
            <a:r>
              <a:rPr lang="en-US" sz="2800" b="1" dirty="0"/>
              <a:t>How is the genetic code contained in DNA used to make proteins? </a:t>
            </a:r>
            <a:endParaRPr lang="en-US" sz="2800" dirty="0"/>
          </a:p>
          <a:p>
            <a:pPr lvl="1"/>
            <a:endParaRPr lang="en-US" sz="2400" dirty="0"/>
          </a:p>
          <a:p>
            <a:r>
              <a:rPr lang="en-US" sz="2400" dirty="0"/>
              <a:t>-The </a:t>
            </a:r>
            <a:r>
              <a:rPr lang="en-US" sz="2400" b="1" u="sng" dirty="0"/>
              <a:t>DNA</a:t>
            </a:r>
            <a:r>
              <a:rPr lang="en-US" sz="2400" dirty="0"/>
              <a:t> code (original template) controls a cell’s activities by telling the cell which </a:t>
            </a:r>
            <a:r>
              <a:rPr lang="en-US" sz="2400" b="1" u="sng" dirty="0" smtClean="0"/>
              <a:t>proteins</a:t>
            </a:r>
            <a:r>
              <a:rPr lang="en-US" sz="2400" b="1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make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pPr lvl="0"/>
            <a:r>
              <a:rPr lang="en-US" sz="2400" dirty="0"/>
              <a:t>There are 2 steps to making </a:t>
            </a:r>
            <a:r>
              <a:rPr lang="en-US" sz="2400" dirty="0" smtClean="0"/>
              <a:t>proteins: 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WHEN? 1. </a:t>
            </a:r>
            <a:r>
              <a:rPr lang="en-US" sz="2400" b="1" u="sng" dirty="0" smtClean="0"/>
              <a:t>Transcription</a:t>
            </a:r>
            <a:r>
              <a:rPr lang="en-US" sz="2400" b="1" dirty="0" smtClean="0"/>
              <a:t> </a:t>
            </a:r>
            <a:r>
              <a:rPr lang="en-US" sz="2400" dirty="0" smtClean="0"/>
              <a:t>and 2. </a:t>
            </a:r>
            <a:r>
              <a:rPr lang="en-US" sz="2400" b="1" u="sng" dirty="0"/>
              <a:t>T</a:t>
            </a:r>
            <a:r>
              <a:rPr lang="en-US" sz="2400" b="1" u="sng" dirty="0" smtClean="0"/>
              <a:t>ranslation</a:t>
            </a:r>
            <a:r>
              <a:rPr lang="en-US" sz="2400" dirty="0"/>
              <a:t>.</a:t>
            </a:r>
          </a:p>
          <a:p>
            <a:endParaRPr lang="en-US" sz="2400" b="1" u="sng" dirty="0"/>
          </a:p>
          <a:p>
            <a:pPr marL="342900" indent="-342900">
              <a:buFontTx/>
              <a:buChar char="-"/>
            </a:pP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b="1" dirty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45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25_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4" t="2882" r="5624"/>
          <a:stretch>
            <a:fillRect/>
          </a:stretch>
        </p:blipFill>
        <p:spPr bwMode="auto">
          <a:xfrm>
            <a:off x="0" y="228600"/>
            <a:ext cx="9144000" cy="6477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66800" y="3200400"/>
            <a:ext cx="24384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Transcription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19200" y="4648200"/>
            <a:ext cx="2133600" cy="36933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Translation</a:t>
            </a:r>
          </a:p>
        </p:txBody>
      </p:sp>
    </p:spTree>
    <p:extLst>
      <p:ext uri="{BB962C8B-B14F-4D97-AF65-F5344CB8AC3E}">
        <p14:creationId xmlns:p14="http://schemas.microsoft.com/office/powerpoint/2010/main" val="232399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685800"/>
          </a:xfrm>
        </p:spPr>
        <p:txBody>
          <a:bodyPr>
            <a:normAutofit/>
          </a:bodyPr>
          <a:lstStyle/>
          <a:p>
            <a:pPr marL="68580" indent="0"/>
            <a:r>
              <a:rPr lang="en-US" u="sng" dirty="0" smtClean="0"/>
              <a:t>DNA VS. 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48006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2800" dirty="0"/>
          </a:p>
          <a:p>
            <a:pPr marL="68580" indent="0">
              <a:buNone/>
            </a:pPr>
            <a:r>
              <a:rPr lang="en-US" sz="2800" b="1" u="sng" dirty="0" smtClean="0"/>
              <a:t>DNA			     BOTH		      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     RNA        </a:t>
            </a:r>
            <a:r>
              <a:rPr lang="en-US" sz="2800" dirty="0" smtClean="0"/>
              <a:t>  </a:t>
            </a:r>
          </a:p>
          <a:p>
            <a:pPr marL="68580" indent="0">
              <a:buNone/>
            </a:pPr>
            <a:r>
              <a:rPr lang="en-US" sz="2800" dirty="0" smtClean="0"/>
              <a:t>1. Double stranded</a:t>
            </a:r>
            <a:r>
              <a:rPr lang="en-US" sz="2800" dirty="0"/>
              <a:t> </a:t>
            </a:r>
            <a:r>
              <a:rPr lang="en-US" sz="2800" dirty="0" smtClean="0"/>
              <a:t> 1. nucleic</a:t>
            </a:r>
            <a:r>
              <a:rPr lang="en-US" sz="2800" dirty="0"/>
              <a:t> </a:t>
            </a:r>
            <a:r>
              <a:rPr lang="en-US" sz="2800" dirty="0" smtClean="0"/>
              <a:t>  1. single stranded</a:t>
            </a:r>
          </a:p>
          <a:p>
            <a:pPr marL="68580" indent="0">
              <a:buNone/>
            </a:pPr>
            <a:r>
              <a:rPr lang="en-US" sz="2800" dirty="0" smtClean="0"/>
              <a:t>2. A-T, C-G		</a:t>
            </a:r>
            <a:r>
              <a:rPr lang="en-US" sz="2800" dirty="0"/>
              <a:t> </a:t>
            </a:r>
            <a:r>
              <a:rPr lang="en-US" sz="2800" dirty="0" smtClean="0"/>
              <a:t>      acids         2. A-U(uracil), C-G</a:t>
            </a:r>
          </a:p>
          <a:p>
            <a:pPr marL="68580" indent="0">
              <a:buNone/>
            </a:pPr>
            <a:r>
              <a:rPr lang="en-US" sz="2800" dirty="0" smtClean="0"/>
              <a:t>3. Instructions for   2. </a:t>
            </a:r>
            <a:r>
              <a:rPr lang="en-US" sz="2200" dirty="0" smtClean="0"/>
              <a:t>nucleotides</a:t>
            </a:r>
            <a:r>
              <a:rPr lang="en-US" sz="2800" dirty="0" smtClean="0"/>
              <a:t> 3. recipe to make 	    </a:t>
            </a:r>
          </a:p>
          <a:p>
            <a:pPr marL="68580" indent="0">
              <a:buNone/>
            </a:pPr>
            <a:r>
              <a:rPr lang="en-US" sz="2800" dirty="0" smtClean="0"/>
              <a:t>	life					proteins</a:t>
            </a:r>
          </a:p>
          <a:p>
            <a:pPr marL="68580" indent="0">
              <a:buNone/>
            </a:pPr>
            <a:r>
              <a:rPr lang="en-US" sz="2800" dirty="0" smtClean="0"/>
              <a:t>4. </a:t>
            </a:r>
            <a:r>
              <a:rPr lang="en-US" sz="2800" dirty="0" err="1" smtClean="0"/>
              <a:t>Deoxyribose</a:t>
            </a:r>
            <a:r>
              <a:rPr lang="en-US" sz="2800" dirty="0" smtClean="0"/>
              <a:t>			        4. Ribose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276600" y="899652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images.tutorvista.com/content/feed/tvcs/DNA20vs20R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352800"/>
            <a:ext cx="2971800" cy="338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5201265" y="899652"/>
            <a:ext cx="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90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pPr marL="68580" indent="0"/>
            <a:r>
              <a:rPr lang="en-US" b="1" u="sng" dirty="0" smtClean="0"/>
              <a:t>Steps of transcription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/>
              <a:t>1. </a:t>
            </a:r>
            <a:r>
              <a:rPr lang="en-US" b="1" u="sng" dirty="0" smtClean="0"/>
              <a:t>Transcription-</a:t>
            </a:r>
            <a:r>
              <a:rPr lang="en-US" dirty="0"/>
              <a:t>-</a:t>
            </a:r>
            <a:r>
              <a:rPr lang="en-US" b="1" u="sng" dirty="0"/>
              <a:t>writing the recipe-RNA </a:t>
            </a:r>
            <a:r>
              <a:rPr lang="en-US" dirty="0"/>
              <a:t>   </a:t>
            </a:r>
            <a:r>
              <a:rPr lang="en-US" b="1" u="sng" dirty="0"/>
              <a:t>DNA</a:t>
            </a:r>
            <a:r>
              <a:rPr lang="en-US" b="1" u="sng" dirty="0">
                <a:sym typeface="Wingdings"/>
              </a:rPr>
              <a:t></a:t>
            </a:r>
            <a:r>
              <a:rPr lang="en-US" b="1" u="sng" dirty="0"/>
              <a:t>RNA</a:t>
            </a:r>
            <a:r>
              <a:rPr lang="en-US" dirty="0"/>
              <a:t> </a:t>
            </a:r>
            <a:r>
              <a:rPr lang="en-US" dirty="0" smtClean="0"/>
              <a:t>(WHAT?)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An RNA(Ribonucleic acid) copy is made from a DNA strand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 smtClean="0"/>
              <a:t>WHO?-</a:t>
            </a:r>
            <a:r>
              <a:rPr lang="en-US" b="1" u="sng" dirty="0" smtClean="0"/>
              <a:t>DNA</a:t>
            </a:r>
            <a:r>
              <a:rPr lang="en-US" dirty="0" smtClean="0"/>
              <a:t> </a:t>
            </a:r>
            <a:r>
              <a:rPr lang="en-US" dirty="0"/>
              <a:t>is the </a:t>
            </a:r>
            <a:r>
              <a:rPr lang="en-US" b="1" u="sng" dirty="0" smtClean="0"/>
              <a:t>head chef </a:t>
            </a:r>
            <a:r>
              <a:rPr lang="en-US" dirty="0" smtClean="0"/>
              <a:t>and </a:t>
            </a:r>
            <a:r>
              <a:rPr lang="en-US" dirty="0"/>
              <a:t>before his cooks can make the food on his menu, he has to write the recipes down!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 smtClean="0"/>
              <a:t>WHO? </a:t>
            </a:r>
            <a:r>
              <a:rPr lang="en-US" b="1" dirty="0" smtClean="0"/>
              <a:t>DNA(Head </a:t>
            </a:r>
            <a:r>
              <a:rPr lang="en-US" b="1" dirty="0"/>
              <a:t>chef) is stuck in the </a:t>
            </a:r>
            <a:r>
              <a:rPr lang="en-US" b="1" u="sng" dirty="0" smtClean="0"/>
              <a:t>nucleus(office</a:t>
            </a:r>
            <a:r>
              <a:rPr lang="en-US" b="1" u="sng" dirty="0"/>
              <a:t>)</a:t>
            </a:r>
            <a:r>
              <a:rPr lang="en-US" dirty="0"/>
              <a:t>, so the recipes have to get delivered to the </a:t>
            </a:r>
            <a:r>
              <a:rPr lang="en-US" b="1" u="sng" dirty="0" smtClean="0"/>
              <a:t>ribosome(kitchen)</a:t>
            </a:r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pPr marL="3200400" lvl="7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5797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1066800"/>
          </a:xfrm>
        </p:spPr>
        <p:txBody>
          <a:bodyPr>
            <a:normAutofit/>
          </a:bodyPr>
          <a:lstStyle/>
          <a:p>
            <a:pPr marL="68580" indent="0"/>
            <a:r>
              <a:rPr lang="en-US" sz="4000" b="1" u="sng" dirty="0" err="1" smtClean="0"/>
              <a:t>tRANSCRIPTION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" y="1219200"/>
            <a:ext cx="8850085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www.learnerstv.com/animation/animation.php?ani=326&amp;cat=biology</a:t>
            </a:r>
            <a:endParaRPr lang="en-US" sz="2800" dirty="0" smtClean="0"/>
          </a:p>
          <a:p>
            <a:pPr lvl="0"/>
            <a:r>
              <a:rPr lang="en-US" sz="2800" dirty="0" smtClean="0"/>
              <a:t>WHO?-After </a:t>
            </a:r>
            <a:r>
              <a:rPr lang="en-US" sz="2800" dirty="0"/>
              <a:t>the recipe is written,</a:t>
            </a:r>
            <a:r>
              <a:rPr lang="en-US" sz="2800" u="sng" dirty="0"/>
              <a:t> </a:t>
            </a:r>
            <a:r>
              <a:rPr lang="en-US" sz="2800" b="1" u="sng" dirty="0" smtClean="0"/>
              <a:t>mRNA-the </a:t>
            </a:r>
            <a:r>
              <a:rPr lang="en-US" sz="2800" b="1" u="sng" dirty="0"/>
              <a:t>messenger</a:t>
            </a:r>
            <a:r>
              <a:rPr lang="en-US" sz="2800" dirty="0"/>
              <a:t>, carries the coded information (recipe) from the nucleus and delivers the recipe to the ribosome</a:t>
            </a:r>
            <a:r>
              <a:rPr lang="en-US" sz="2800" dirty="0" smtClean="0"/>
              <a:t>.(WHAT?)</a:t>
            </a:r>
          </a:p>
          <a:p>
            <a:pPr marL="0" lv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  <a:p>
            <a:pPr lvl="0"/>
            <a:r>
              <a:rPr lang="en-US" sz="2800" dirty="0" smtClean="0"/>
              <a:t>WHAT?-Once </a:t>
            </a:r>
            <a:r>
              <a:rPr lang="en-US" sz="2800" dirty="0"/>
              <a:t>the recipe is delivered to the </a:t>
            </a:r>
            <a:r>
              <a:rPr lang="en-US" sz="2800" b="1" u="sng" dirty="0" smtClean="0"/>
              <a:t>ribosome</a:t>
            </a:r>
            <a:r>
              <a:rPr lang="en-US" sz="2800" dirty="0" smtClean="0"/>
              <a:t>, it </a:t>
            </a:r>
            <a:r>
              <a:rPr lang="en-US" sz="2800" dirty="0"/>
              <a:t>has to be followed by the cooks!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9" y="1752600"/>
            <a:ext cx="9089571" cy="44307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685800"/>
          </a:xfrm>
        </p:spPr>
        <p:txBody>
          <a:bodyPr>
            <a:normAutofit/>
          </a:bodyPr>
          <a:lstStyle/>
          <a:p>
            <a:pPr marL="68580" indent="0" algn="ctr"/>
            <a:r>
              <a:rPr lang="en-US" sz="4000" b="1" u="sng" dirty="0" err="1" smtClean="0"/>
              <a:t>tRANSlaTION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748" y="533400"/>
            <a:ext cx="8850085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800" b="1" dirty="0"/>
              <a:t>How is the recipe going to be followed? </a:t>
            </a:r>
            <a:endParaRPr lang="en-US" sz="2800" b="1" dirty="0" smtClean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2</a:t>
            </a:r>
            <a:r>
              <a:rPr lang="en-US" sz="2800" b="1" dirty="0"/>
              <a:t>. </a:t>
            </a:r>
            <a:r>
              <a:rPr lang="en-US" sz="2800" b="1" u="sng" dirty="0" smtClean="0"/>
              <a:t>Translation-following the recipe</a:t>
            </a:r>
          </a:p>
          <a:p>
            <a:pPr marL="0" indent="0">
              <a:buNone/>
            </a:pPr>
            <a:r>
              <a:rPr lang="en-US" sz="2800" b="1" u="sng" dirty="0"/>
              <a:t>DNA--</a:t>
            </a:r>
            <a:r>
              <a:rPr lang="en-US" sz="2800" b="1" u="sng" dirty="0">
                <a:sym typeface="Wingdings"/>
              </a:rPr>
              <a:t></a:t>
            </a:r>
            <a:r>
              <a:rPr lang="en-US" sz="2800" b="1" u="sng" dirty="0"/>
              <a:t>RNA-</a:t>
            </a:r>
            <a:r>
              <a:rPr lang="en-US" sz="2800" b="1" u="sng" dirty="0">
                <a:sym typeface="Wingdings"/>
              </a:rPr>
              <a:t></a:t>
            </a:r>
            <a:r>
              <a:rPr lang="en-US" sz="2800" b="1" u="sng" dirty="0" smtClean="0"/>
              <a:t>Protein</a:t>
            </a:r>
            <a:r>
              <a:rPr lang="en-US" sz="2800" dirty="0"/>
              <a:t> </a:t>
            </a:r>
            <a:r>
              <a:rPr lang="en-US" sz="2800" dirty="0" smtClean="0"/>
              <a:t>(WHAT?)</a:t>
            </a:r>
          </a:p>
          <a:p>
            <a:pPr marL="0" indent="0">
              <a:buNone/>
            </a:pPr>
            <a:r>
              <a:rPr lang="en-US" sz="2800" dirty="0"/>
              <a:t>Head </a:t>
            </a:r>
            <a:r>
              <a:rPr lang="en-US" sz="2800" dirty="0" err="1"/>
              <a:t>chef</a:t>
            </a:r>
            <a:r>
              <a:rPr lang="en-US" sz="2800" dirty="0" err="1">
                <a:sym typeface="Wingdings"/>
              </a:rPr>
              <a:t></a:t>
            </a:r>
            <a:r>
              <a:rPr lang="en-US" sz="2800" dirty="0" err="1"/>
              <a:t>Recipe</a:t>
            </a:r>
            <a:r>
              <a:rPr lang="en-US" sz="2800" dirty="0" err="1">
                <a:sym typeface="Wingdings"/>
              </a:rPr>
              <a:t></a:t>
            </a:r>
            <a:r>
              <a:rPr lang="en-US" sz="2800" dirty="0" err="1"/>
              <a:t>Foods</a:t>
            </a:r>
            <a:r>
              <a:rPr lang="en-US" sz="2800" dirty="0"/>
              <a:t>!</a:t>
            </a:r>
          </a:p>
          <a:p>
            <a:pPr marL="0" indent="0">
              <a:buNone/>
            </a:pPr>
            <a:endParaRPr lang="en-US" sz="2800" b="1" u="sng" dirty="0"/>
          </a:p>
          <a:p>
            <a:r>
              <a:rPr lang="en-US" sz="2800" dirty="0"/>
              <a:t>-</a:t>
            </a:r>
            <a:r>
              <a:rPr lang="en-US" sz="2800" b="1" u="sng" dirty="0"/>
              <a:t>mRNA</a:t>
            </a:r>
            <a:r>
              <a:rPr lang="en-US" sz="2800" dirty="0"/>
              <a:t> has </a:t>
            </a:r>
            <a:r>
              <a:rPr lang="en-US" sz="2800" b="1" u="sng" dirty="0"/>
              <a:t>codons</a:t>
            </a:r>
            <a:r>
              <a:rPr lang="en-US" sz="2800" dirty="0"/>
              <a:t> which are 3 letters that represent an </a:t>
            </a:r>
            <a:r>
              <a:rPr lang="en-US" sz="2800" b="1" u="sng" dirty="0" smtClean="0"/>
              <a:t>amino </a:t>
            </a:r>
            <a:r>
              <a:rPr lang="en-US" sz="2800" b="1" u="sng" dirty="0"/>
              <a:t>acid </a:t>
            </a:r>
            <a:r>
              <a:rPr lang="en-US" sz="2800" b="1" u="sng" dirty="0" smtClean="0"/>
              <a:t>(ingredient).(</a:t>
            </a:r>
            <a:r>
              <a:rPr lang="en-US" sz="2800" dirty="0" smtClean="0"/>
              <a:t>WHO?)</a:t>
            </a:r>
          </a:p>
          <a:p>
            <a:pPr marL="0" indent="0">
              <a:buNone/>
            </a:pPr>
            <a:endParaRPr lang="en-US" sz="2800" b="1" u="sng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4429" y="1752600"/>
            <a:ext cx="9089571" cy="443071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3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b="1" u="sng" dirty="0" smtClean="0"/>
              <a:t>Codon charts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86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740002"/>
              </p:ext>
            </p:extLst>
          </p:nvPr>
        </p:nvGraphicFramePr>
        <p:xfrm>
          <a:off x="762000" y="1066794"/>
          <a:ext cx="6781799" cy="5486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71587"/>
                <a:gridCol w="1271587"/>
                <a:gridCol w="968829"/>
                <a:gridCol w="1089932"/>
                <a:gridCol w="1089932"/>
                <a:gridCol w="1089932"/>
              </a:tblGrid>
              <a:tr h="219456">
                <a:tc grid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The Messenger RNA (mRNA) protein synthesis code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94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</a:t>
                      </a:r>
                      <a:r>
                        <a:rPr lang="en-US" sz="1200" baseline="30000">
                          <a:effectLst/>
                        </a:rPr>
                        <a:t>st</a:t>
                      </a:r>
                      <a:r>
                        <a:rPr lang="en-US" sz="1200">
                          <a:effectLst/>
                        </a:rPr>
                        <a:t> base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</a:t>
                      </a:r>
                      <a:r>
                        <a:rPr lang="en-US" sz="1200" baseline="30000">
                          <a:effectLst/>
                        </a:rPr>
                        <a:t>nd</a:t>
                      </a:r>
                      <a:r>
                        <a:rPr lang="en-US" sz="1200">
                          <a:effectLst/>
                        </a:rPr>
                        <a:t> Base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r>
                        <a:rPr lang="en-US" sz="1200" baseline="30000">
                          <a:effectLst/>
                        </a:rPr>
                        <a:t>rd</a:t>
                      </a:r>
                      <a:r>
                        <a:rPr lang="en-US" sz="1200">
                          <a:effectLst/>
                        </a:rPr>
                        <a:t> Base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456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U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Phenylalanine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Tyrosine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Cysteine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Phenylalanine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Tyrosine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Cysteine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Stop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Stop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Stop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Tryptophan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456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Histidine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Glutamine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Glutamine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Proline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Asparagine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8912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Isoleucine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Threonine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Asparagine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Isoleucine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Threonine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Lysine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Serine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Isoleucine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Threonine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Lysine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Arginine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891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Methionine;  Start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Threonine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Aspartate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Arginine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456"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Aspartate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Glycine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Aspartate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Glycine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Glutamate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Glycine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Valine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Alanine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Glutamate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Glycine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14438" y="1747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3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777240"/>
          </a:xfrm>
        </p:spPr>
        <p:txBody>
          <a:bodyPr/>
          <a:lstStyle/>
          <a:p>
            <a:pPr algn="ctr"/>
            <a:r>
              <a:rPr lang="en-US" dirty="0" smtClean="0"/>
              <a:t>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777240"/>
            <a:ext cx="8077200" cy="5791200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WHO?-</a:t>
            </a:r>
            <a:r>
              <a:rPr lang="en-US" b="1" u="sng" dirty="0" err="1" smtClean="0"/>
              <a:t>tRNA</a:t>
            </a:r>
            <a:r>
              <a:rPr lang="en-US" b="1" u="sng" dirty="0" smtClean="0"/>
              <a:t>(transfer </a:t>
            </a:r>
            <a:r>
              <a:rPr lang="en-US" b="1" u="sng" dirty="0"/>
              <a:t>RNA</a:t>
            </a:r>
            <a:r>
              <a:rPr lang="en-US" dirty="0"/>
              <a:t>) are the </a:t>
            </a:r>
            <a:r>
              <a:rPr lang="en-US" b="1" u="sng" dirty="0" err="1" smtClean="0"/>
              <a:t>linecooks</a:t>
            </a:r>
            <a:r>
              <a:rPr lang="en-US" b="1" dirty="0"/>
              <a:t> </a:t>
            </a:r>
            <a:r>
              <a:rPr lang="en-US" dirty="0" smtClean="0"/>
              <a:t>that follow the </a:t>
            </a:r>
            <a:r>
              <a:rPr lang="en-US" dirty="0"/>
              <a:t>recipes to make the </a:t>
            </a:r>
            <a:r>
              <a:rPr lang="en-US" b="1" u="sng" dirty="0" smtClean="0"/>
              <a:t>proteins(FOODS!)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b="1" dirty="0" smtClean="0"/>
              <a:t>WHAT? </a:t>
            </a:r>
            <a:r>
              <a:rPr lang="en-US" b="1" dirty="0" err="1" smtClean="0"/>
              <a:t>tRNA</a:t>
            </a:r>
            <a:r>
              <a:rPr lang="en-US" b="1" dirty="0" smtClean="0"/>
              <a:t> reads the codons with anticodons and drops off the correct amino acid.</a:t>
            </a:r>
            <a:r>
              <a:rPr lang="en-US" dirty="0" smtClean="0"/>
              <a:t>**</a:t>
            </a:r>
            <a:r>
              <a:rPr lang="en-US" dirty="0"/>
              <a:t>Every 3 letters in the recipe calls for a different ingredient (amino acid</a:t>
            </a:r>
            <a:r>
              <a:rPr lang="en-US" dirty="0" smtClean="0"/>
              <a:t>)!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WHERE?-The recipe is translated at the </a:t>
            </a:r>
            <a:r>
              <a:rPr lang="en-US" b="1" u="sng" dirty="0" smtClean="0"/>
              <a:t>ribosome(kitchen)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Amino acids bond </a:t>
            </a:r>
            <a:r>
              <a:rPr lang="en-US" dirty="0" smtClean="0"/>
              <a:t>together in the </a:t>
            </a:r>
            <a:r>
              <a:rPr lang="en-US" b="1" u="sng" dirty="0" smtClean="0"/>
              <a:t>cytoplasm</a:t>
            </a:r>
            <a:r>
              <a:rPr lang="en-US" dirty="0" smtClean="0"/>
              <a:t> </a:t>
            </a:r>
            <a:r>
              <a:rPr lang="en-US" dirty="0"/>
              <a:t>with </a:t>
            </a:r>
            <a:r>
              <a:rPr lang="en-US" b="1" u="sng" dirty="0" smtClean="0"/>
              <a:t>peptide </a:t>
            </a:r>
            <a:r>
              <a:rPr lang="en-US" dirty="0" smtClean="0"/>
              <a:t>bonds </a:t>
            </a:r>
            <a:r>
              <a:rPr lang="en-US" dirty="0"/>
              <a:t>to make a </a:t>
            </a:r>
            <a:r>
              <a:rPr lang="en-US" b="1" u="sng" dirty="0" smtClean="0"/>
              <a:t>protein </a:t>
            </a:r>
            <a:r>
              <a:rPr lang="en-US" dirty="0" smtClean="0"/>
              <a:t>a.k.a</a:t>
            </a:r>
            <a:r>
              <a:rPr lang="en-US" dirty="0"/>
              <a:t>. polypeptide)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43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pSp>
        <p:nvGrpSpPr>
          <p:cNvPr id="37" name="Group 4"/>
          <p:cNvGrpSpPr>
            <a:grpSpLocks/>
          </p:cNvGrpSpPr>
          <p:nvPr/>
        </p:nvGrpSpPr>
        <p:grpSpPr bwMode="auto">
          <a:xfrm>
            <a:off x="2692401" y="1701800"/>
            <a:ext cx="5435600" cy="4978400"/>
            <a:chOff x="1696" y="1072"/>
            <a:chExt cx="3424" cy="3136"/>
          </a:xfrm>
        </p:grpSpPr>
        <p:sp>
          <p:nvSpPr>
            <p:cNvPr id="38" name="AutoShape 5"/>
            <p:cNvSpPr>
              <a:spLocks noChangeArrowheads="1"/>
            </p:cNvSpPr>
            <p:nvPr/>
          </p:nvSpPr>
          <p:spPr bwMode="auto">
            <a:xfrm>
              <a:off x="1696" y="1072"/>
              <a:ext cx="3424" cy="3136"/>
            </a:xfrm>
            <a:prstGeom prst="roundRect">
              <a:avLst>
                <a:gd name="adj" fmla="val 12495"/>
              </a:avLst>
            </a:prstGeom>
            <a:solidFill>
              <a:schemeClr val="folHlink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6"/>
            <p:cNvSpPr>
              <a:spLocks noChangeArrowheads="1"/>
            </p:cNvSpPr>
            <p:nvPr/>
          </p:nvSpPr>
          <p:spPr bwMode="auto">
            <a:xfrm>
              <a:off x="1928" y="1304"/>
              <a:ext cx="2768" cy="1856"/>
            </a:xfrm>
            <a:prstGeom prst="ellipse">
              <a:avLst/>
            </a:prstGeom>
            <a:solidFill>
              <a:srgbClr val="66FF66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0" name="Rectangle 7"/>
            <p:cNvSpPr>
              <a:spLocks noChangeArrowheads="1"/>
            </p:cNvSpPr>
            <p:nvPr/>
          </p:nvSpPr>
          <p:spPr bwMode="auto">
            <a:xfrm>
              <a:off x="4215" y="1138"/>
              <a:ext cx="842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b="1"/>
                <a:t>Nuclear</a:t>
              </a:r>
            </a:p>
            <a:p>
              <a:pPr algn="ctr" eaLnBrk="0" hangingPunct="0"/>
              <a:r>
                <a:rPr lang="en-US" sz="1800" b="1"/>
                <a:t>membrane</a:t>
              </a:r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 flipV="1">
              <a:off x="4520" y="1480"/>
              <a:ext cx="224" cy="25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auto">
            <a:xfrm>
              <a:off x="2164" y="1924"/>
              <a:ext cx="1000" cy="18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" name="Rectangle 10"/>
            <p:cNvSpPr>
              <a:spLocks noChangeArrowheads="1"/>
            </p:cNvSpPr>
            <p:nvPr/>
          </p:nvSpPr>
          <p:spPr bwMode="auto">
            <a:xfrm>
              <a:off x="2151" y="1906"/>
              <a:ext cx="103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Transcription</a:t>
              </a:r>
            </a:p>
          </p:txBody>
        </p:sp>
        <p:sp>
          <p:nvSpPr>
            <p:cNvPr id="46" name="Rectangle 13"/>
            <p:cNvSpPr>
              <a:spLocks noChangeArrowheads="1"/>
            </p:cNvSpPr>
            <p:nvPr/>
          </p:nvSpPr>
          <p:spPr bwMode="auto">
            <a:xfrm>
              <a:off x="2212" y="3460"/>
              <a:ext cx="856" cy="184"/>
            </a:xfrm>
            <a:prstGeom prst="rect">
              <a:avLst/>
            </a:prstGeom>
            <a:solidFill>
              <a:srgbClr val="F39FD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7" name="Rectangle 14"/>
            <p:cNvSpPr>
              <a:spLocks noChangeArrowheads="1"/>
            </p:cNvSpPr>
            <p:nvPr/>
          </p:nvSpPr>
          <p:spPr bwMode="auto">
            <a:xfrm>
              <a:off x="2199" y="3442"/>
              <a:ext cx="890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1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Translation</a:t>
              </a:r>
            </a:p>
          </p:txBody>
        </p:sp>
        <p:sp>
          <p:nvSpPr>
            <p:cNvPr id="48" name="Freeform 15"/>
            <p:cNvSpPr>
              <a:spLocks/>
            </p:cNvSpPr>
            <p:nvPr/>
          </p:nvSpPr>
          <p:spPr bwMode="auto">
            <a:xfrm>
              <a:off x="3072" y="1596"/>
              <a:ext cx="1189" cy="217"/>
            </a:xfrm>
            <a:custGeom>
              <a:avLst/>
              <a:gdLst>
                <a:gd name="T0" fmla="*/ 0 w 1189"/>
                <a:gd name="T1" fmla="*/ 180 h 217"/>
                <a:gd name="T2" fmla="*/ 12 w 1189"/>
                <a:gd name="T3" fmla="*/ 144 h 217"/>
                <a:gd name="T4" fmla="*/ 24 w 1189"/>
                <a:gd name="T5" fmla="*/ 108 h 217"/>
                <a:gd name="T6" fmla="*/ 48 w 1189"/>
                <a:gd name="T7" fmla="*/ 72 h 217"/>
                <a:gd name="T8" fmla="*/ 72 w 1189"/>
                <a:gd name="T9" fmla="*/ 36 h 217"/>
                <a:gd name="T10" fmla="*/ 108 w 1189"/>
                <a:gd name="T11" fmla="*/ 12 h 217"/>
                <a:gd name="T12" fmla="*/ 144 w 1189"/>
                <a:gd name="T13" fmla="*/ 0 h 217"/>
                <a:gd name="T14" fmla="*/ 180 w 1189"/>
                <a:gd name="T15" fmla="*/ 24 h 217"/>
                <a:gd name="T16" fmla="*/ 216 w 1189"/>
                <a:gd name="T17" fmla="*/ 60 h 217"/>
                <a:gd name="T18" fmla="*/ 252 w 1189"/>
                <a:gd name="T19" fmla="*/ 84 h 217"/>
                <a:gd name="T20" fmla="*/ 264 w 1189"/>
                <a:gd name="T21" fmla="*/ 120 h 217"/>
                <a:gd name="T22" fmla="*/ 288 w 1189"/>
                <a:gd name="T23" fmla="*/ 156 h 217"/>
                <a:gd name="T24" fmla="*/ 324 w 1189"/>
                <a:gd name="T25" fmla="*/ 180 h 217"/>
                <a:gd name="T26" fmla="*/ 360 w 1189"/>
                <a:gd name="T27" fmla="*/ 192 h 217"/>
                <a:gd name="T28" fmla="*/ 396 w 1189"/>
                <a:gd name="T29" fmla="*/ 168 h 217"/>
                <a:gd name="T30" fmla="*/ 420 w 1189"/>
                <a:gd name="T31" fmla="*/ 132 h 217"/>
                <a:gd name="T32" fmla="*/ 444 w 1189"/>
                <a:gd name="T33" fmla="*/ 96 h 217"/>
                <a:gd name="T34" fmla="*/ 456 w 1189"/>
                <a:gd name="T35" fmla="*/ 60 h 217"/>
                <a:gd name="T36" fmla="*/ 480 w 1189"/>
                <a:gd name="T37" fmla="*/ 24 h 217"/>
                <a:gd name="T38" fmla="*/ 516 w 1189"/>
                <a:gd name="T39" fmla="*/ 0 h 217"/>
                <a:gd name="T40" fmla="*/ 552 w 1189"/>
                <a:gd name="T41" fmla="*/ 0 h 217"/>
                <a:gd name="T42" fmla="*/ 588 w 1189"/>
                <a:gd name="T43" fmla="*/ 0 h 217"/>
                <a:gd name="T44" fmla="*/ 612 w 1189"/>
                <a:gd name="T45" fmla="*/ 36 h 217"/>
                <a:gd name="T46" fmla="*/ 648 w 1189"/>
                <a:gd name="T47" fmla="*/ 72 h 217"/>
                <a:gd name="T48" fmla="*/ 660 w 1189"/>
                <a:gd name="T49" fmla="*/ 108 h 217"/>
                <a:gd name="T50" fmla="*/ 684 w 1189"/>
                <a:gd name="T51" fmla="*/ 144 h 217"/>
                <a:gd name="T52" fmla="*/ 708 w 1189"/>
                <a:gd name="T53" fmla="*/ 180 h 217"/>
                <a:gd name="T54" fmla="*/ 744 w 1189"/>
                <a:gd name="T55" fmla="*/ 204 h 217"/>
                <a:gd name="T56" fmla="*/ 780 w 1189"/>
                <a:gd name="T57" fmla="*/ 192 h 217"/>
                <a:gd name="T58" fmla="*/ 792 w 1189"/>
                <a:gd name="T59" fmla="*/ 156 h 217"/>
                <a:gd name="T60" fmla="*/ 816 w 1189"/>
                <a:gd name="T61" fmla="*/ 120 h 217"/>
                <a:gd name="T62" fmla="*/ 828 w 1189"/>
                <a:gd name="T63" fmla="*/ 84 h 217"/>
                <a:gd name="T64" fmla="*/ 840 w 1189"/>
                <a:gd name="T65" fmla="*/ 48 h 217"/>
                <a:gd name="T66" fmla="*/ 828 w 1189"/>
                <a:gd name="T67" fmla="*/ 12 h 217"/>
                <a:gd name="T68" fmla="*/ 864 w 1189"/>
                <a:gd name="T69" fmla="*/ 12 h 217"/>
                <a:gd name="T70" fmla="*/ 900 w 1189"/>
                <a:gd name="T71" fmla="*/ 12 h 217"/>
                <a:gd name="T72" fmla="*/ 936 w 1189"/>
                <a:gd name="T73" fmla="*/ 12 h 217"/>
                <a:gd name="T74" fmla="*/ 972 w 1189"/>
                <a:gd name="T75" fmla="*/ 24 h 217"/>
                <a:gd name="T76" fmla="*/ 984 w 1189"/>
                <a:gd name="T77" fmla="*/ 60 h 217"/>
                <a:gd name="T78" fmla="*/ 1020 w 1189"/>
                <a:gd name="T79" fmla="*/ 96 h 217"/>
                <a:gd name="T80" fmla="*/ 1032 w 1189"/>
                <a:gd name="T81" fmla="*/ 132 h 217"/>
                <a:gd name="T82" fmla="*/ 1056 w 1189"/>
                <a:gd name="T83" fmla="*/ 168 h 217"/>
                <a:gd name="T84" fmla="*/ 1068 w 1189"/>
                <a:gd name="T85" fmla="*/ 204 h 217"/>
                <a:gd name="T86" fmla="*/ 1104 w 1189"/>
                <a:gd name="T87" fmla="*/ 216 h 217"/>
                <a:gd name="T88" fmla="*/ 1140 w 1189"/>
                <a:gd name="T89" fmla="*/ 192 h 217"/>
                <a:gd name="T90" fmla="*/ 1152 w 1189"/>
                <a:gd name="T91" fmla="*/ 156 h 217"/>
                <a:gd name="T92" fmla="*/ 1164 w 1189"/>
                <a:gd name="T93" fmla="*/ 120 h 217"/>
                <a:gd name="T94" fmla="*/ 1176 w 1189"/>
                <a:gd name="T95" fmla="*/ 84 h 217"/>
                <a:gd name="T96" fmla="*/ 1188 w 1189"/>
                <a:gd name="T97" fmla="*/ 4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89" h="217">
                  <a:moveTo>
                    <a:pt x="0" y="180"/>
                  </a:moveTo>
                  <a:lnTo>
                    <a:pt x="12" y="144"/>
                  </a:lnTo>
                  <a:lnTo>
                    <a:pt x="24" y="108"/>
                  </a:lnTo>
                  <a:lnTo>
                    <a:pt x="48" y="72"/>
                  </a:lnTo>
                  <a:lnTo>
                    <a:pt x="72" y="36"/>
                  </a:lnTo>
                  <a:lnTo>
                    <a:pt x="108" y="12"/>
                  </a:lnTo>
                  <a:lnTo>
                    <a:pt x="144" y="0"/>
                  </a:lnTo>
                  <a:lnTo>
                    <a:pt x="180" y="24"/>
                  </a:lnTo>
                  <a:lnTo>
                    <a:pt x="216" y="60"/>
                  </a:lnTo>
                  <a:lnTo>
                    <a:pt x="252" y="84"/>
                  </a:lnTo>
                  <a:lnTo>
                    <a:pt x="264" y="120"/>
                  </a:lnTo>
                  <a:lnTo>
                    <a:pt x="288" y="156"/>
                  </a:lnTo>
                  <a:lnTo>
                    <a:pt x="324" y="180"/>
                  </a:lnTo>
                  <a:lnTo>
                    <a:pt x="360" y="192"/>
                  </a:lnTo>
                  <a:lnTo>
                    <a:pt x="396" y="168"/>
                  </a:lnTo>
                  <a:lnTo>
                    <a:pt x="420" y="132"/>
                  </a:lnTo>
                  <a:lnTo>
                    <a:pt x="444" y="96"/>
                  </a:lnTo>
                  <a:lnTo>
                    <a:pt x="456" y="60"/>
                  </a:lnTo>
                  <a:lnTo>
                    <a:pt x="480" y="24"/>
                  </a:lnTo>
                  <a:lnTo>
                    <a:pt x="516" y="0"/>
                  </a:lnTo>
                  <a:lnTo>
                    <a:pt x="552" y="0"/>
                  </a:lnTo>
                  <a:lnTo>
                    <a:pt x="588" y="0"/>
                  </a:lnTo>
                  <a:lnTo>
                    <a:pt x="612" y="36"/>
                  </a:lnTo>
                  <a:lnTo>
                    <a:pt x="648" y="72"/>
                  </a:lnTo>
                  <a:lnTo>
                    <a:pt x="660" y="108"/>
                  </a:lnTo>
                  <a:lnTo>
                    <a:pt x="684" y="144"/>
                  </a:lnTo>
                  <a:lnTo>
                    <a:pt x="708" y="180"/>
                  </a:lnTo>
                  <a:lnTo>
                    <a:pt x="744" y="204"/>
                  </a:lnTo>
                  <a:lnTo>
                    <a:pt x="780" y="192"/>
                  </a:lnTo>
                  <a:lnTo>
                    <a:pt x="792" y="156"/>
                  </a:lnTo>
                  <a:lnTo>
                    <a:pt x="816" y="120"/>
                  </a:lnTo>
                  <a:lnTo>
                    <a:pt x="828" y="84"/>
                  </a:lnTo>
                  <a:lnTo>
                    <a:pt x="840" y="48"/>
                  </a:lnTo>
                  <a:lnTo>
                    <a:pt x="828" y="12"/>
                  </a:lnTo>
                  <a:lnTo>
                    <a:pt x="864" y="12"/>
                  </a:lnTo>
                  <a:lnTo>
                    <a:pt x="900" y="12"/>
                  </a:lnTo>
                  <a:lnTo>
                    <a:pt x="936" y="12"/>
                  </a:lnTo>
                  <a:lnTo>
                    <a:pt x="972" y="24"/>
                  </a:lnTo>
                  <a:lnTo>
                    <a:pt x="984" y="60"/>
                  </a:lnTo>
                  <a:lnTo>
                    <a:pt x="1020" y="96"/>
                  </a:lnTo>
                  <a:lnTo>
                    <a:pt x="1032" y="132"/>
                  </a:lnTo>
                  <a:lnTo>
                    <a:pt x="1056" y="168"/>
                  </a:lnTo>
                  <a:lnTo>
                    <a:pt x="1068" y="204"/>
                  </a:lnTo>
                  <a:lnTo>
                    <a:pt x="1104" y="216"/>
                  </a:lnTo>
                  <a:lnTo>
                    <a:pt x="1140" y="192"/>
                  </a:lnTo>
                  <a:lnTo>
                    <a:pt x="1152" y="156"/>
                  </a:lnTo>
                  <a:lnTo>
                    <a:pt x="1164" y="120"/>
                  </a:lnTo>
                  <a:lnTo>
                    <a:pt x="1176" y="84"/>
                  </a:lnTo>
                  <a:lnTo>
                    <a:pt x="1188" y="48"/>
                  </a:lnTo>
                </a:path>
              </a:pathLst>
            </a:custGeom>
            <a:noFill/>
            <a:ln w="12700" cap="rnd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49" name="Freeform 16"/>
            <p:cNvSpPr>
              <a:spLocks/>
            </p:cNvSpPr>
            <p:nvPr/>
          </p:nvSpPr>
          <p:spPr bwMode="auto">
            <a:xfrm>
              <a:off x="3072" y="1644"/>
              <a:ext cx="1189" cy="217"/>
            </a:xfrm>
            <a:custGeom>
              <a:avLst/>
              <a:gdLst>
                <a:gd name="T0" fmla="*/ 0 w 1189"/>
                <a:gd name="T1" fmla="*/ 180 h 217"/>
                <a:gd name="T2" fmla="*/ 12 w 1189"/>
                <a:gd name="T3" fmla="*/ 144 h 217"/>
                <a:gd name="T4" fmla="*/ 24 w 1189"/>
                <a:gd name="T5" fmla="*/ 108 h 217"/>
                <a:gd name="T6" fmla="*/ 48 w 1189"/>
                <a:gd name="T7" fmla="*/ 72 h 217"/>
                <a:gd name="T8" fmla="*/ 72 w 1189"/>
                <a:gd name="T9" fmla="*/ 36 h 217"/>
                <a:gd name="T10" fmla="*/ 108 w 1189"/>
                <a:gd name="T11" fmla="*/ 12 h 217"/>
                <a:gd name="T12" fmla="*/ 144 w 1189"/>
                <a:gd name="T13" fmla="*/ 0 h 217"/>
                <a:gd name="T14" fmla="*/ 180 w 1189"/>
                <a:gd name="T15" fmla="*/ 24 h 217"/>
                <a:gd name="T16" fmla="*/ 216 w 1189"/>
                <a:gd name="T17" fmla="*/ 60 h 217"/>
                <a:gd name="T18" fmla="*/ 252 w 1189"/>
                <a:gd name="T19" fmla="*/ 84 h 217"/>
                <a:gd name="T20" fmla="*/ 264 w 1189"/>
                <a:gd name="T21" fmla="*/ 120 h 217"/>
                <a:gd name="T22" fmla="*/ 288 w 1189"/>
                <a:gd name="T23" fmla="*/ 156 h 217"/>
                <a:gd name="T24" fmla="*/ 324 w 1189"/>
                <a:gd name="T25" fmla="*/ 180 h 217"/>
                <a:gd name="T26" fmla="*/ 360 w 1189"/>
                <a:gd name="T27" fmla="*/ 192 h 217"/>
                <a:gd name="T28" fmla="*/ 396 w 1189"/>
                <a:gd name="T29" fmla="*/ 168 h 217"/>
                <a:gd name="T30" fmla="*/ 420 w 1189"/>
                <a:gd name="T31" fmla="*/ 132 h 217"/>
                <a:gd name="T32" fmla="*/ 444 w 1189"/>
                <a:gd name="T33" fmla="*/ 96 h 217"/>
                <a:gd name="T34" fmla="*/ 456 w 1189"/>
                <a:gd name="T35" fmla="*/ 60 h 217"/>
                <a:gd name="T36" fmla="*/ 480 w 1189"/>
                <a:gd name="T37" fmla="*/ 24 h 217"/>
                <a:gd name="T38" fmla="*/ 516 w 1189"/>
                <a:gd name="T39" fmla="*/ 0 h 217"/>
                <a:gd name="T40" fmla="*/ 552 w 1189"/>
                <a:gd name="T41" fmla="*/ 0 h 217"/>
                <a:gd name="T42" fmla="*/ 588 w 1189"/>
                <a:gd name="T43" fmla="*/ 0 h 217"/>
                <a:gd name="T44" fmla="*/ 612 w 1189"/>
                <a:gd name="T45" fmla="*/ 36 h 217"/>
                <a:gd name="T46" fmla="*/ 648 w 1189"/>
                <a:gd name="T47" fmla="*/ 72 h 217"/>
                <a:gd name="T48" fmla="*/ 660 w 1189"/>
                <a:gd name="T49" fmla="*/ 108 h 217"/>
                <a:gd name="T50" fmla="*/ 684 w 1189"/>
                <a:gd name="T51" fmla="*/ 144 h 217"/>
                <a:gd name="T52" fmla="*/ 708 w 1189"/>
                <a:gd name="T53" fmla="*/ 180 h 217"/>
                <a:gd name="T54" fmla="*/ 744 w 1189"/>
                <a:gd name="T55" fmla="*/ 204 h 217"/>
                <a:gd name="T56" fmla="*/ 780 w 1189"/>
                <a:gd name="T57" fmla="*/ 192 h 217"/>
                <a:gd name="T58" fmla="*/ 792 w 1189"/>
                <a:gd name="T59" fmla="*/ 156 h 217"/>
                <a:gd name="T60" fmla="*/ 816 w 1189"/>
                <a:gd name="T61" fmla="*/ 120 h 217"/>
                <a:gd name="T62" fmla="*/ 828 w 1189"/>
                <a:gd name="T63" fmla="*/ 84 h 217"/>
                <a:gd name="T64" fmla="*/ 840 w 1189"/>
                <a:gd name="T65" fmla="*/ 48 h 217"/>
                <a:gd name="T66" fmla="*/ 828 w 1189"/>
                <a:gd name="T67" fmla="*/ 12 h 217"/>
                <a:gd name="T68" fmla="*/ 864 w 1189"/>
                <a:gd name="T69" fmla="*/ 12 h 217"/>
                <a:gd name="T70" fmla="*/ 900 w 1189"/>
                <a:gd name="T71" fmla="*/ 12 h 217"/>
                <a:gd name="T72" fmla="*/ 936 w 1189"/>
                <a:gd name="T73" fmla="*/ 12 h 217"/>
                <a:gd name="T74" fmla="*/ 972 w 1189"/>
                <a:gd name="T75" fmla="*/ 24 h 217"/>
                <a:gd name="T76" fmla="*/ 984 w 1189"/>
                <a:gd name="T77" fmla="*/ 60 h 217"/>
                <a:gd name="T78" fmla="*/ 1020 w 1189"/>
                <a:gd name="T79" fmla="*/ 96 h 217"/>
                <a:gd name="T80" fmla="*/ 1032 w 1189"/>
                <a:gd name="T81" fmla="*/ 132 h 217"/>
                <a:gd name="T82" fmla="*/ 1056 w 1189"/>
                <a:gd name="T83" fmla="*/ 168 h 217"/>
                <a:gd name="T84" fmla="*/ 1068 w 1189"/>
                <a:gd name="T85" fmla="*/ 204 h 217"/>
                <a:gd name="T86" fmla="*/ 1104 w 1189"/>
                <a:gd name="T87" fmla="*/ 216 h 217"/>
                <a:gd name="T88" fmla="*/ 1140 w 1189"/>
                <a:gd name="T89" fmla="*/ 192 h 217"/>
                <a:gd name="T90" fmla="*/ 1152 w 1189"/>
                <a:gd name="T91" fmla="*/ 156 h 217"/>
                <a:gd name="T92" fmla="*/ 1164 w 1189"/>
                <a:gd name="T93" fmla="*/ 120 h 217"/>
                <a:gd name="T94" fmla="*/ 1176 w 1189"/>
                <a:gd name="T95" fmla="*/ 84 h 217"/>
                <a:gd name="T96" fmla="*/ 1188 w 1189"/>
                <a:gd name="T97" fmla="*/ 4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89" h="217">
                  <a:moveTo>
                    <a:pt x="0" y="180"/>
                  </a:moveTo>
                  <a:lnTo>
                    <a:pt x="12" y="144"/>
                  </a:lnTo>
                  <a:lnTo>
                    <a:pt x="24" y="108"/>
                  </a:lnTo>
                  <a:lnTo>
                    <a:pt x="48" y="72"/>
                  </a:lnTo>
                  <a:lnTo>
                    <a:pt x="72" y="36"/>
                  </a:lnTo>
                  <a:lnTo>
                    <a:pt x="108" y="12"/>
                  </a:lnTo>
                  <a:lnTo>
                    <a:pt x="144" y="0"/>
                  </a:lnTo>
                  <a:lnTo>
                    <a:pt x="180" y="24"/>
                  </a:lnTo>
                  <a:lnTo>
                    <a:pt x="216" y="60"/>
                  </a:lnTo>
                  <a:lnTo>
                    <a:pt x="252" y="84"/>
                  </a:lnTo>
                  <a:lnTo>
                    <a:pt x="264" y="120"/>
                  </a:lnTo>
                  <a:lnTo>
                    <a:pt x="288" y="156"/>
                  </a:lnTo>
                  <a:lnTo>
                    <a:pt x="324" y="180"/>
                  </a:lnTo>
                  <a:lnTo>
                    <a:pt x="360" y="192"/>
                  </a:lnTo>
                  <a:lnTo>
                    <a:pt x="396" y="168"/>
                  </a:lnTo>
                  <a:lnTo>
                    <a:pt x="420" y="132"/>
                  </a:lnTo>
                  <a:lnTo>
                    <a:pt x="444" y="96"/>
                  </a:lnTo>
                  <a:lnTo>
                    <a:pt x="456" y="60"/>
                  </a:lnTo>
                  <a:lnTo>
                    <a:pt x="480" y="24"/>
                  </a:lnTo>
                  <a:lnTo>
                    <a:pt x="516" y="0"/>
                  </a:lnTo>
                  <a:lnTo>
                    <a:pt x="552" y="0"/>
                  </a:lnTo>
                  <a:lnTo>
                    <a:pt x="588" y="0"/>
                  </a:lnTo>
                  <a:lnTo>
                    <a:pt x="612" y="36"/>
                  </a:lnTo>
                  <a:lnTo>
                    <a:pt x="648" y="72"/>
                  </a:lnTo>
                  <a:lnTo>
                    <a:pt x="660" y="108"/>
                  </a:lnTo>
                  <a:lnTo>
                    <a:pt x="684" y="144"/>
                  </a:lnTo>
                  <a:lnTo>
                    <a:pt x="708" y="180"/>
                  </a:lnTo>
                  <a:lnTo>
                    <a:pt x="744" y="204"/>
                  </a:lnTo>
                  <a:lnTo>
                    <a:pt x="780" y="192"/>
                  </a:lnTo>
                  <a:lnTo>
                    <a:pt x="792" y="156"/>
                  </a:lnTo>
                  <a:lnTo>
                    <a:pt x="816" y="120"/>
                  </a:lnTo>
                  <a:lnTo>
                    <a:pt x="828" y="84"/>
                  </a:lnTo>
                  <a:lnTo>
                    <a:pt x="840" y="48"/>
                  </a:lnTo>
                  <a:lnTo>
                    <a:pt x="828" y="12"/>
                  </a:lnTo>
                  <a:lnTo>
                    <a:pt x="864" y="12"/>
                  </a:lnTo>
                  <a:lnTo>
                    <a:pt x="900" y="12"/>
                  </a:lnTo>
                  <a:lnTo>
                    <a:pt x="936" y="12"/>
                  </a:lnTo>
                  <a:lnTo>
                    <a:pt x="972" y="24"/>
                  </a:lnTo>
                  <a:lnTo>
                    <a:pt x="984" y="60"/>
                  </a:lnTo>
                  <a:lnTo>
                    <a:pt x="1020" y="96"/>
                  </a:lnTo>
                  <a:lnTo>
                    <a:pt x="1032" y="132"/>
                  </a:lnTo>
                  <a:lnTo>
                    <a:pt x="1056" y="168"/>
                  </a:lnTo>
                  <a:lnTo>
                    <a:pt x="1068" y="204"/>
                  </a:lnTo>
                  <a:lnTo>
                    <a:pt x="1104" y="216"/>
                  </a:lnTo>
                  <a:lnTo>
                    <a:pt x="1140" y="192"/>
                  </a:lnTo>
                  <a:lnTo>
                    <a:pt x="1152" y="156"/>
                  </a:lnTo>
                  <a:lnTo>
                    <a:pt x="1164" y="120"/>
                  </a:lnTo>
                  <a:lnTo>
                    <a:pt x="1176" y="84"/>
                  </a:lnTo>
                  <a:lnTo>
                    <a:pt x="1188" y="48"/>
                  </a:lnTo>
                </a:path>
              </a:pathLst>
            </a:custGeom>
            <a:noFill/>
            <a:ln w="12700" cap="rnd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0" name="Rectangle 17"/>
            <p:cNvSpPr>
              <a:spLocks noChangeArrowheads="1"/>
            </p:cNvSpPr>
            <p:nvPr/>
          </p:nvSpPr>
          <p:spPr bwMode="auto">
            <a:xfrm>
              <a:off x="3559" y="1364"/>
              <a:ext cx="42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/>
                <a:t>DNA</a:t>
              </a:r>
            </a:p>
          </p:txBody>
        </p:sp>
        <p:sp>
          <p:nvSpPr>
            <p:cNvPr id="51" name="Line 18"/>
            <p:cNvSpPr>
              <a:spLocks noChangeShapeType="1"/>
            </p:cNvSpPr>
            <p:nvPr/>
          </p:nvSpPr>
          <p:spPr bwMode="auto">
            <a:xfrm>
              <a:off x="3600" y="1832"/>
              <a:ext cx="8" cy="10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4" name="Freeform 21"/>
            <p:cNvSpPr>
              <a:spLocks/>
            </p:cNvSpPr>
            <p:nvPr/>
          </p:nvSpPr>
          <p:spPr bwMode="auto">
            <a:xfrm>
              <a:off x="3264" y="2856"/>
              <a:ext cx="949" cy="29"/>
            </a:xfrm>
            <a:custGeom>
              <a:avLst/>
              <a:gdLst>
                <a:gd name="T0" fmla="*/ 0 w 1093"/>
                <a:gd name="T1" fmla="*/ 24 h 73"/>
                <a:gd name="T2" fmla="*/ 36 w 1093"/>
                <a:gd name="T3" fmla="*/ 24 h 73"/>
                <a:gd name="T4" fmla="*/ 72 w 1093"/>
                <a:gd name="T5" fmla="*/ 36 h 73"/>
                <a:gd name="T6" fmla="*/ 120 w 1093"/>
                <a:gd name="T7" fmla="*/ 36 h 73"/>
                <a:gd name="T8" fmla="*/ 156 w 1093"/>
                <a:gd name="T9" fmla="*/ 36 h 73"/>
                <a:gd name="T10" fmla="*/ 192 w 1093"/>
                <a:gd name="T11" fmla="*/ 12 h 73"/>
                <a:gd name="T12" fmla="*/ 228 w 1093"/>
                <a:gd name="T13" fmla="*/ 12 h 73"/>
                <a:gd name="T14" fmla="*/ 264 w 1093"/>
                <a:gd name="T15" fmla="*/ 0 h 73"/>
                <a:gd name="T16" fmla="*/ 300 w 1093"/>
                <a:gd name="T17" fmla="*/ 0 h 73"/>
                <a:gd name="T18" fmla="*/ 336 w 1093"/>
                <a:gd name="T19" fmla="*/ 0 h 73"/>
                <a:gd name="T20" fmla="*/ 372 w 1093"/>
                <a:gd name="T21" fmla="*/ 0 h 73"/>
                <a:gd name="T22" fmla="*/ 408 w 1093"/>
                <a:gd name="T23" fmla="*/ 24 h 73"/>
                <a:gd name="T24" fmla="*/ 444 w 1093"/>
                <a:gd name="T25" fmla="*/ 36 h 73"/>
                <a:gd name="T26" fmla="*/ 480 w 1093"/>
                <a:gd name="T27" fmla="*/ 60 h 73"/>
                <a:gd name="T28" fmla="*/ 516 w 1093"/>
                <a:gd name="T29" fmla="*/ 60 h 73"/>
                <a:gd name="T30" fmla="*/ 564 w 1093"/>
                <a:gd name="T31" fmla="*/ 72 h 73"/>
                <a:gd name="T32" fmla="*/ 600 w 1093"/>
                <a:gd name="T33" fmla="*/ 72 h 73"/>
                <a:gd name="T34" fmla="*/ 636 w 1093"/>
                <a:gd name="T35" fmla="*/ 72 h 73"/>
                <a:gd name="T36" fmla="*/ 672 w 1093"/>
                <a:gd name="T37" fmla="*/ 72 h 73"/>
                <a:gd name="T38" fmla="*/ 708 w 1093"/>
                <a:gd name="T39" fmla="*/ 60 h 73"/>
                <a:gd name="T40" fmla="*/ 744 w 1093"/>
                <a:gd name="T41" fmla="*/ 36 h 73"/>
                <a:gd name="T42" fmla="*/ 780 w 1093"/>
                <a:gd name="T43" fmla="*/ 24 h 73"/>
                <a:gd name="T44" fmla="*/ 816 w 1093"/>
                <a:gd name="T45" fmla="*/ 12 h 73"/>
                <a:gd name="T46" fmla="*/ 864 w 1093"/>
                <a:gd name="T47" fmla="*/ 12 h 73"/>
                <a:gd name="T48" fmla="*/ 900 w 1093"/>
                <a:gd name="T49" fmla="*/ 12 h 73"/>
                <a:gd name="T50" fmla="*/ 948 w 1093"/>
                <a:gd name="T51" fmla="*/ 12 h 73"/>
                <a:gd name="T52" fmla="*/ 984 w 1093"/>
                <a:gd name="T53" fmla="*/ 12 h 73"/>
                <a:gd name="T54" fmla="*/ 1020 w 1093"/>
                <a:gd name="T55" fmla="*/ 12 h 73"/>
                <a:gd name="T56" fmla="*/ 1056 w 1093"/>
                <a:gd name="T57" fmla="*/ 12 h 73"/>
                <a:gd name="T58" fmla="*/ 1092 w 1093"/>
                <a:gd name="T59" fmla="*/ 1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93" h="73">
                  <a:moveTo>
                    <a:pt x="0" y="24"/>
                  </a:moveTo>
                  <a:lnTo>
                    <a:pt x="36" y="24"/>
                  </a:lnTo>
                  <a:lnTo>
                    <a:pt x="72" y="36"/>
                  </a:lnTo>
                  <a:lnTo>
                    <a:pt x="120" y="36"/>
                  </a:lnTo>
                  <a:lnTo>
                    <a:pt x="156" y="36"/>
                  </a:lnTo>
                  <a:lnTo>
                    <a:pt x="192" y="12"/>
                  </a:lnTo>
                  <a:lnTo>
                    <a:pt x="228" y="12"/>
                  </a:lnTo>
                  <a:lnTo>
                    <a:pt x="264" y="0"/>
                  </a:lnTo>
                  <a:lnTo>
                    <a:pt x="300" y="0"/>
                  </a:lnTo>
                  <a:lnTo>
                    <a:pt x="336" y="0"/>
                  </a:lnTo>
                  <a:lnTo>
                    <a:pt x="372" y="0"/>
                  </a:lnTo>
                  <a:lnTo>
                    <a:pt x="408" y="24"/>
                  </a:lnTo>
                  <a:lnTo>
                    <a:pt x="444" y="36"/>
                  </a:lnTo>
                  <a:lnTo>
                    <a:pt x="480" y="60"/>
                  </a:lnTo>
                  <a:lnTo>
                    <a:pt x="516" y="60"/>
                  </a:lnTo>
                  <a:lnTo>
                    <a:pt x="564" y="72"/>
                  </a:lnTo>
                  <a:lnTo>
                    <a:pt x="600" y="72"/>
                  </a:lnTo>
                  <a:lnTo>
                    <a:pt x="636" y="72"/>
                  </a:lnTo>
                  <a:lnTo>
                    <a:pt x="672" y="72"/>
                  </a:lnTo>
                  <a:lnTo>
                    <a:pt x="708" y="60"/>
                  </a:lnTo>
                  <a:lnTo>
                    <a:pt x="744" y="36"/>
                  </a:lnTo>
                  <a:lnTo>
                    <a:pt x="780" y="24"/>
                  </a:lnTo>
                  <a:lnTo>
                    <a:pt x="816" y="12"/>
                  </a:lnTo>
                  <a:lnTo>
                    <a:pt x="864" y="12"/>
                  </a:lnTo>
                  <a:lnTo>
                    <a:pt x="900" y="12"/>
                  </a:lnTo>
                  <a:lnTo>
                    <a:pt x="948" y="12"/>
                  </a:lnTo>
                  <a:lnTo>
                    <a:pt x="984" y="12"/>
                  </a:lnTo>
                  <a:lnTo>
                    <a:pt x="1020" y="12"/>
                  </a:lnTo>
                  <a:lnTo>
                    <a:pt x="1056" y="12"/>
                  </a:lnTo>
                  <a:lnTo>
                    <a:pt x="1092" y="12"/>
                  </a:lnTo>
                </a:path>
              </a:pathLst>
            </a:custGeom>
            <a:noFill/>
            <a:ln w="25400" cap="rnd" cmpd="sng">
              <a:solidFill>
                <a:srgbClr val="6E004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6" name="Rectangle 23"/>
            <p:cNvSpPr>
              <a:spLocks noChangeArrowheads="1"/>
            </p:cNvSpPr>
            <p:nvPr/>
          </p:nvSpPr>
          <p:spPr bwMode="auto">
            <a:xfrm>
              <a:off x="3707" y="2660"/>
              <a:ext cx="5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 dirty="0"/>
                <a:t>mRNA</a:t>
              </a:r>
            </a:p>
          </p:txBody>
        </p:sp>
        <p:sp>
          <p:nvSpPr>
            <p:cNvPr id="57" name="Line 24"/>
            <p:cNvSpPr>
              <a:spLocks noChangeShapeType="1"/>
            </p:cNvSpPr>
            <p:nvPr/>
          </p:nvSpPr>
          <p:spPr bwMode="auto">
            <a:xfrm>
              <a:off x="3600" y="3032"/>
              <a:ext cx="0" cy="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" name="Freeform 25"/>
            <p:cNvSpPr>
              <a:spLocks/>
            </p:cNvSpPr>
            <p:nvPr/>
          </p:nvSpPr>
          <p:spPr bwMode="auto">
            <a:xfrm>
              <a:off x="3708" y="3408"/>
              <a:ext cx="301" cy="217"/>
            </a:xfrm>
            <a:custGeom>
              <a:avLst/>
              <a:gdLst>
                <a:gd name="T0" fmla="*/ 36 w 301"/>
                <a:gd name="T1" fmla="*/ 192 h 217"/>
                <a:gd name="T2" fmla="*/ 72 w 301"/>
                <a:gd name="T3" fmla="*/ 216 h 217"/>
                <a:gd name="T4" fmla="*/ 108 w 301"/>
                <a:gd name="T5" fmla="*/ 216 h 217"/>
                <a:gd name="T6" fmla="*/ 144 w 301"/>
                <a:gd name="T7" fmla="*/ 216 h 217"/>
                <a:gd name="T8" fmla="*/ 180 w 301"/>
                <a:gd name="T9" fmla="*/ 216 h 217"/>
                <a:gd name="T10" fmla="*/ 216 w 301"/>
                <a:gd name="T11" fmla="*/ 216 h 217"/>
                <a:gd name="T12" fmla="*/ 252 w 301"/>
                <a:gd name="T13" fmla="*/ 216 h 217"/>
                <a:gd name="T14" fmla="*/ 288 w 301"/>
                <a:gd name="T15" fmla="*/ 216 h 217"/>
                <a:gd name="T16" fmla="*/ 300 w 301"/>
                <a:gd name="T17" fmla="*/ 180 h 217"/>
                <a:gd name="T18" fmla="*/ 300 w 301"/>
                <a:gd name="T19" fmla="*/ 144 h 217"/>
                <a:gd name="T20" fmla="*/ 300 w 301"/>
                <a:gd name="T21" fmla="*/ 108 h 217"/>
                <a:gd name="T22" fmla="*/ 276 w 301"/>
                <a:gd name="T23" fmla="*/ 72 h 217"/>
                <a:gd name="T24" fmla="*/ 240 w 301"/>
                <a:gd name="T25" fmla="*/ 48 h 217"/>
                <a:gd name="T26" fmla="*/ 204 w 301"/>
                <a:gd name="T27" fmla="*/ 24 h 217"/>
                <a:gd name="T28" fmla="*/ 168 w 301"/>
                <a:gd name="T29" fmla="*/ 12 h 217"/>
                <a:gd name="T30" fmla="*/ 132 w 301"/>
                <a:gd name="T31" fmla="*/ 0 h 217"/>
                <a:gd name="T32" fmla="*/ 96 w 301"/>
                <a:gd name="T33" fmla="*/ 12 h 217"/>
                <a:gd name="T34" fmla="*/ 60 w 301"/>
                <a:gd name="T35" fmla="*/ 24 h 217"/>
                <a:gd name="T36" fmla="*/ 24 w 301"/>
                <a:gd name="T37" fmla="*/ 60 h 217"/>
                <a:gd name="T38" fmla="*/ 0 w 301"/>
                <a:gd name="T39" fmla="*/ 96 h 217"/>
                <a:gd name="T40" fmla="*/ 0 w 301"/>
                <a:gd name="T41" fmla="*/ 132 h 217"/>
                <a:gd name="T42" fmla="*/ 0 w 301"/>
                <a:gd name="T43" fmla="*/ 168 h 217"/>
                <a:gd name="T44" fmla="*/ 12 w 301"/>
                <a:gd name="T45" fmla="*/ 204 h 217"/>
                <a:gd name="T46" fmla="*/ 48 w 301"/>
                <a:gd name="T47" fmla="*/ 216 h 217"/>
                <a:gd name="T48" fmla="*/ 84 w 301"/>
                <a:gd name="T49" fmla="*/ 216 h 217"/>
                <a:gd name="T50" fmla="*/ 36 w 301"/>
                <a:gd name="T51" fmla="*/ 192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1" h="217">
                  <a:moveTo>
                    <a:pt x="36" y="192"/>
                  </a:moveTo>
                  <a:lnTo>
                    <a:pt x="72" y="216"/>
                  </a:lnTo>
                  <a:lnTo>
                    <a:pt x="108" y="216"/>
                  </a:lnTo>
                  <a:lnTo>
                    <a:pt x="144" y="216"/>
                  </a:lnTo>
                  <a:lnTo>
                    <a:pt x="180" y="216"/>
                  </a:lnTo>
                  <a:lnTo>
                    <a:pt x="216" y="216"/>
                  </a:lnTo>
                  <a:lnTo>
                    <a:pt x="252" y="216"/>
                  </a:lnTo>
                  <a:lnTo>
                    <a:pt x="288" y="216"/>
                  </a:lnTo>
                  <a:lnTo>
                    <a:pt x="300" y="180"/>
                  </a:lnTo>
                  <a:lnTo>
                    <a:pt x="300" y="144"/>
                  </a:lnTo>
                  <a:lnTo>
                    <a:pt x="300" y="108"/>
                  </a:lnTo>
                  <a:lnTo>
                    <a:pt x="276" y="72"/>
                  </a:lnTo>
                  <a:lnTo>
                    <a:pt x="240" y="48"/>
                  </a:lnTo>
                  <a:lnTo>
                    <a:pt x="204" y="24"/>
                  </a:lnTo>
                  <a:lnTo>
                    <a:pt x="168" y="12"/>
                  </a:lnTo>
                  <a:lnTo>
                    <a:pt x="132" y="0"/>
                  </a:lnTo>
                  <a:lnTo>
                    <a:pt x="96" y="12"/>
                  </a:lnTo>
                  <a:lnTo>
                    <a:pt x="60" y="24"/>
                  </a:lnTo>
                  <a:lnTo>
                    <a:pt x="24" y="60"/>
                  </a:lnTo>
                  <a:lnTo>
                    <a:pt x="0" y="96"/>
                  </a:lnTo>
                  <a:lnTo>
                    <a:pt x="0" y="132"/>
                  </a:lnTo>
                  <a:lnTo>
                    <a:pt x="0" y="168"/>
                  </a:lnTo>
                  <a:lnTo>
                    <a:pt x="12" y="204"/>
                  </a:lnTo>
                  <a:lnTo>
                    <a:pt x="48" y="216"/>
                  </a:lnTo>
                  <a:lnTo>
                    <a:pt x="84" y="216"/>
                  </a:lnTo>
                  <a:lnTo>
                    <a:pt x="36" y="192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9" name="Freeform 26"/>
            <p:cNvSpPr>
              <a:spLocks/>
            </p:cNvSpPr>
            <p:nvPr/>
          </p:nvSpPr>
          <p:spPr bwMode="auto">
            <a:xfrm>
              <a:off x="3696" y="3600"/>
              <a:ext cx="313" cy="121"/>
            </a:xfrm>
            <a:custGeom>
              <a:avLst/>
              <a:gdLst>
                <a:gd name="T0" fmla="*/ 48 w 313"/>
                <a:gd name="T1" fmla="*/ 0 h 121"/>
                <a:gd name="T2" fmla="*/ 84 w 313"/>
                <a:gd name="T3" fmla="*/ 12 h 121"/>
                <a:gd name="T4" fmla="*/ 120 w 313"/>
                <a:gd name="T5" fmla="*/ 12 h 121"/>
                <a:gd name="T6" fmla="*/ 156 w 313"/>
                <a:gd name="T7" fmla="*/ 12 h 121"/>
                <a:gd name="T8" fmla="*/ 192 w 313"/>
                <a:gd name="T9" fmla="*/ 12 h 121"/>
                <a:gd name="T10" fmla="*/ 228 w 313"/>
                <a:gd name="T11" fmla="*/ 12 h 121"/>
                <a:gd name="T12" fmla="*/ 264 w 313"/>
                <a:gd name="T13" fmla="*/ 12 h 121"/>
                <a:gd name="T14" fmla="*/ 300 w 313"/>
                <a:gd name="T15" fmla="*/ 36 h 121"/>
                <a:gd name="T16" fmla="*/ 312 w 313"/>
                <a:gd name="T17" fmla="*/ 72 h 121"/>
                <a:gd name="T18" fmla="*/ 276 w 313"/>
                <a:gd name="T19" fmla="*/ 96 h 121"/>
                <a:gd name="T20" fmla="*/ 240 w 313"/>
                <a:gd name="T21" fmla="*/ 108 h 121"/>
                <a:gd name="T22" fmla="*/ 204 w 313"/>
                <a:gd name="T23" fmla="*/ 120 h 121"/>
                <a:gd name="T24" fmla="*/ 168 w 313"/>
                <a:gd name="T25" fmla="*/ 120 h 121"/>
                <a:gd name="T26" fmla="*/ 132 w 313"/>
                <a:gd name="T27" fmla="*/ 120 h 121"/>
                <a:gd name="T28" fmla="*/ 96 w 313"/>
                <a:gd name="T29" fmla="*/ 120 h 121"/>
                <a:gd name="T30" fmla="*/ 60 w 313"/>
                <a:gd name="T31" fmla="*/ 120 h 121"/>
                <a:gd name="T32" fmla="*/ 24 w 313"/>
                <a:gd name="T33" fmla="*/ 120 h 121"/>
                <a:gd name="T34" fmla="*/ 0 w 313"/>
                <a:gd name="T35" fmla="*/ 84 h 121"/>
                <a:gd name="T36" fmla="*/ 12 w 313"/>
                <a:gd name="T37" fmla="*/ 48 h 121"/>
                <a:gd name="T38" fmla="*/ 48 w 313"/>
                <a:gd name="T39" fmla="*/ 24 h 121"/>
                <a:gd name="T40" fmla="*/ 48 w 313"/>
                <a:gd name="T4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13" h="121">
                  <a:moveTo>
                    <a:pt x="48" y="0"/>
                  </a:moveTo>
                  <a:lnTo>
                    <a:pt x="84" y="12"/>
                  </a:lnTo>
                  <a:lnTo>
                    <a:pt x="120" y="12"/>
                  </a:lnTo>
                  <a:lnTo>
                    <a:pt x="156" y="12"/>
                  </a:lnTo>
                  <a:lnTo>
                    <a:pt x="192" y="12"/>
                  </a:lnTo>
                  <a:lnTo>
                    <a:pt x="228" y="12"/>
                  </a:lnTo>
                  <a:lnTo>
                    <a:pt x="264" y="12"/>
                  </a:lnTo>
                  <a:lnTo>
                    <a:pt x="300" y="36"/>
                  </a:lnTo>
                  <a:lnTo>
                    <a:pt x="312" y="72"/>
                  </a:lnTo>
                  <a:lnTo>
                    <a:pt x="276" y="96"/>
                  </a:lnTo>
                  <a:lnTo>
                    <a:pt x="240" y="108"/>
                  </a:lnTo>
                  <a:lnTo>
                    <a:pt x="204" y="120"/>
                  </a:lnTo>
                  <a:lnTo>
                    <a:pt x="168" y="120"/>
                  </a:lnTo>
                  <a:lnTo>
                    <a:pt x="132" y="120"/>
                  </a:lnTo>
                  <a:lnTo>
                    <a:pt x="96" y="120"/>
                  </a:lnTo>
                  <a:lnTo>
                    <a:pt x="60" y="120"/>
                  </a:lnTo>
                  <a:lnTo>
                    <a:pt x="24" y="120"/>
                  </a:lnTo>
                  <a:lnTo>
                    <a:pt x="0" y="84"/>
                  </a:lnTo>
                  <a:lnTo>
                    <a:pt x="12" y="48"/>
                  </a:lnTo>
                  <a:lnTo>
                    <a:pt x="48" y="24"/>
                  </a:lnTo>
                  <a:lnTo>
                    <a:pt x="48" y="0"/>
                  </a:lnTo>
                </a:path>
              </a:pathLst>
            </a:custGeom>
            <a:solidFill>
              <a:schemeClr val="accent1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0" name="Freeform 27"/>
            <p:cNvSpPr>
              <a:spLocks/>
            </p:cNvSpPr>
            <p:nvPr/>
          </p:nvSpPr>
          <p:spPr bwMode="auto">
            <a:xfrm>
              <a:off x="3264" y="3528"/>
              <a:ext cx="1093" cy="73"/>
            </a:xfrm>
            <a:custGeom>
              <a:avLst/>
              <a:gdLst>
                <a:gd name="T0" fmla="*/ 0 w 1093"/>
                <a:gd name="T1" fmla="*/ 24 h 73"/>
                <a:gd name="T2" fmla="*/ 36 w 1093"/>
                <a:gd name="T3" fmla="*/ 24 h 73"/>
                <a:gd name="T4" fmla="*/ 72 w 1093"/>
                <a:gd name="T5" fmla="*/ 36 h 73"/>
                <a:gd name="T6" fmla="*/ 120 w 1093"/>
                <a:gd name="T7" fmla="*/ 36 h 73"/>
                <a:gd name="T8" fmla="*/ 156 w 1093"/>
                <a:gd name="T9" fmla="*/ 36 h 73"/>
                <a:gd name="T10" fmla="*/ 192 w 1093"/>
                <a:gd name="T11" fmla="*/ 12 h 73"/>
                <a:gd name="T12" fmla="*/ 228 w 1093"/>
                <a:gd name="T13" fmla="*/ 12 h 73"/>
                <a:gd name="T14" fmla="*/ 264 w 1093"/>
                <a:gd name="T15" fmla="*/ 0 h 73"/>
                <a:gd name="T16" fmla="*/ 300 w 1093"/>
                <a:gd name="T17" fmla="*/ 0 h 73"/>
                <a:gd name="T18" fmla="*/ 336 w 1093"/>
                <a:gd name="T19" fmla="*/ 0 h 73"/>
                <a:gd name="T20" fmla="*/ 372 w 1093"/>
                <a:gd name="T21" fmla="*/ 0 h 73"/>
                <a:gd name="T22" fmla="*/ 408 w 1093"/>
                <a:gd name="T23" fmla="*/ 24 h 73"/>
                <a:gd name="T24" fmla="*/ 444 w 1093"/>
                <a:gd name="T25" fmla="*/ 36 h 73"/>
                <a:gd name="T26" fmla="*/ 480 w 1093"/>
                <a:gd name="T27" fmla="*/ 60 h 73"/>
                <a:gd name="T28" fmla="*/ 516 w 1093"/>
                <a:gd name="T29" fmla="*/ 60 h 73"/>
                <a:gd name="T30" fmla="*/ 564 w 1093"/>
                <a:gd name="T31" fmla="*/ 72 h 73"/>
                <a:gd name="T32" fmla="*/ 600 w 1093"/>
                <a:gd name="T33" fmla="*/ 72 h 73"/>
                <a:gd name="T34" fmla="*/ 636 w 1093"/>
                <a:gd name="T35" fmla="*/ 72 h 73"/>
                <a:gd name="T36" fmla="*/ 672 w 1093"/>
                <a:gd name="T37" fmla="*/ 72 h 73"/>
                <a:gd name="T38" fmla="*/ 708 w 1093"/>
                <a:gd name="T39" fmla="*/ 60 h 73"/>
                <a:gd name="T40" fmla="*/ 744 w 1093"/>
                <a:gd name="T41" fmla="*/ 36 h 73"/>
                <a:gd name="T42" fmla="*/ 780 w 1093"/>
                <a:gd name="T43" fmla="*/ 24 h 73"/>
                <a:gd name="T44" fmla="*/ 816 w 1093"/>
                <a:gd name="T45" fmla="*/ 12 h 73"/>
                <a:gd name="T46" fmla="*/ 864 w 1093"/>
                <a:gd name="T47" fmla="*/ 12 h 73"/>
                <a:gd name="T48" fmla="*/ 900 w 1093"/>
                <a:gd name="T49" fmla="*/ 12 h 73"/>
                <a:gd name="T50" fmla="*/ 948 w 1093"/>
                <a:gd name="T51" fmla="*/ 12 h 73"/>
                <a:gd name="T52" fmla="*/ 984 w 1093"/>
                <a:gd name="T53" fmla="*/ 12 h 73"/>
                <a:gd name="T54" fmla="*/ 1020 w 1093"/>
                <a:gd name="T55" fmla="*/ 12 h 73"/>
                <a:gd name="T56" fmla="*/ 1056 w 1093"/>
                <a:gd name="T57" fmla="*/ 12 h 73"/>
                <a:gd name="T58" fmla="*/ 1092 w 1093"/>
                <a:gd name="T59" fmla="*/ 1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93" h="73">
                  <a:moveTo>
                    <a:pt x="0" y="24"/>
                  </a:moveTo>
                  <a:lnTo>
                    <a:pt x="36" y="24"/>
                  </a:lnTo>
                  <a:lnTo>
                    <a:pt x="72" y="36"/>
                  </a:lnTo>
                  <a:lnTo>
                    <a:pt x="120" y="36"/>
                  </a:lnTo>
                  <a:lnTo>
                    <a:pt x="156" y="36"/>
                  </a:lnTo>
                  <a:lnTo>
                    <a:pt x="192" y="12"/>
                  </a:lnTo>
                  <a:lnTo>
                    <a:pt x="228" y="12"/>
                  </a:lnTo>
                  <a:lnTo>
                    <a:pt x="264" y="0"/>
                  </a:lnTo>
                  <a:lnTo>
                    <a:pt x="300" y="0"/>
                  </a:lnTo>
                  <a:lnTo>
                    <a:pt x="336" y="0"/>
                  </a:lnTo>
                  <a:lnTo>
                    <a:pt x="372" y="0"/>
                  </a:lnTo>
                  <a:lnTo>
                    <a:pt x="408" y="24"/>
                  </a:lnTo>
                  <a:lnTo>
                    <a:pt x="444" y="36"/>
                  </a:lnTo>
                  <a:lnTo>
                    <a:pt x="480" y="60"/>
                  </a:lnTo>
                  <a:lnTo>
                    <a:pt x="516" y="60"/>
                  </a:lnTo>
                  <a:lnTo>
                    <a:pt x="564" y="72"/>
                  </a:lnTo>
                  <a:lnTo>
                    <a:pt x="600" y="72"/>
                  </a:lnTo>
                  <a:lnTo>
                    <a:pt x="636" y="72"/>
                  </a:lnTo>
                  <a:lnTo>
                    <a:pt x="672" y="72"/>
                  </a:lnTo>
                  <a:lnTo>
                    <a:pt x="708" y="60"/>
                  </a:lnTo>
                  <a:lnTo>
                    <a:pt x="744" y="36"/>
                  </a:lnTo>
                  <a:lnTo>
                    <a:pt x="780" y="24"/>
                  </a:lnTo>
                  <a:lnTo>
                    <a:pt x="816" y="12"/>
                  </a:lnTo>
                  <a:lnTo>
                    <a:pt x="864" y="12"/>
                  </a:lnTo>
                  <a:lnTo>
                    <a:pt x="900" y="12"/>
                  </a:lnTo>
                  <a:lnTo>
                    <a:pt x="948" y="12"/>
                  </a:lnTo>
                  <a:lnTo>
                    <a:pt x="984" y="12"/>
                  </a:lnTo>
                  <a:lnTo>
                    <a:pt x="1020" y="12"/>
                  </a:lnTo>
                  <a:lnTo>
                    <a:pt x="1056" y="12"/>
                  </a:lnTo>
                  <a:lnTo>
                    <a:pt x="1092" y="12"/>
                  </a:lnTo>
                </a:path>
              </a:pathLst>
            </a:custGeom>
            <a:noFill/>
            <a:ln w="25400" cap="rnd" cmpd="sng">
              <a:solidFill>
                <a:srgbClr val="6E004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1" name="Oval 28"/>
            <p:cNvSpPr>
              <a:spLocks noChangeArrowheads="1"/>
            </p:cNvSpPr>
            <p:nvPr/>
          </p:nvSpPr>
          <p:spPr bwMode="auto">
            <a:xfrm>
              <a:off x="3224" y="3800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2" name="Oval 29"/>
            <p:cNvSpPr>
              <a:spLocks noChangeArrowheads="1"/>
            </p:cNvSpPr>
            <p:nvPr/>
          </p:nvSpPr>
          <p:spPr bwMode="auto">
            <a:xfrm>
              <a:off x="3368" y="3800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3" name="Oval 30"/>
            <p:cNvSpPr>
              <a:spLocks noChangeArrowheads="1"/>
            </p:cNvSpPr>
            <p:nvPr/>
          </p:nvSpPr>
          <p:spPr bwMode="auto">
            <a:xfrm>
              <a:off x="3512" y="3752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4" name="Oval 31"/>
            <p:cNvSpPr>
              <a:spLocks noChangeArrowheads="1"/>
            </p:cNvSpPr>
            <p:nvPr/>
          </p:nvSpPr>
          <p:spPr bwMode="auto">
            <a:xfrm>
              <a:off x="3608" y="3656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5" name="Oval 32"/>
            <p:cNvSpPr>
              <a:spLocks noChangeArrowheads="1"/>
            </p:cNvSpPr>
            <p:nvPr/>
          </p:nvSpPr>
          <p:spPr bwMode="auto">
            <a:xfrm>
              <a:off x="3704" y="3560"/>
              <a:ext cx="128" cy="128"/>
            </a:xfrm>
            <a:prstGeom prst="ellipse">
              <a:avLst/>
            </a:prstGeom>
            <a:solidFill>
              <a:srgbClr val="F39FD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6" name="Rectangle 33"/>
            <p:cNvSpPr>
              <a:spLocks noChangeArrowheads="1"/>
            </p:cNvSpPr>
            <p:nvPr/>
          </p:nvSpPr>
          <p:spPr bwMode="auto">
            <a:xfrm>
              <a:off x="4142" y="3092"/>
              <a:ext cx="84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/>
                <a:t>Ribosome</a:t>
              </a:r>
            </a:p>
          </p:txBody>
        </p:sp>
        <p:sp>
          <p:nvSpPr>
            <p:cNvPr id="67" name="Rectangle 34"/>
            <p:cNvSpPr>
              <a:spLocks noChangeArrowheads="1"/>
            </p:cNvSpPr>
            <p:nvPr/>
          </p:nvSpPr>
          <p:spPr bwMode="auto">
            <a:xfrm>
              <a:off x="3879" y="3716"/>
              <a:ext cx="665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 b="1"/>
                <a:t>Protein</a:t>
              </a:r>
            </a:p>
          </p:txBody>
        </p:sp>
        <p:sp>
          <p:nvSpPr>
            <p:cNvPr id="68" name="Line 35"/>
            <p:cNvSpPr>
              <a:spLocks noChangeShapeType="1"/>
            </p:cNvSpPr>
            <p:nvPr/>
          </p:nvSpPr>
          <p:spPr bwMode="auto">
            <a:xfrm>
              <a:off x="3656" y="3840"/>
              <a:ext cx="2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9" name="Line 36"/>
            <p:cNvSpPr>
              <a:spLocks noChangeShapeType="1"/>
            </p:cNvSpPr>
            <p:nvPr/>
          </p:nvSpPr>
          <p:spPr bwMode="auto">
            <a:xfrm flipV="1">
              <a:off x="3944" y="3256"/>
              <a:ext cx="176" cy="1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1288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581"/>
            <a:ext cx="7239000" cy="777240"/>
          </a:xfrm>
        </p:spPr>
        <p:txBody>
          <a:bodyPr/>
          <a:lstStyle/>
          <a:p>
            <a:pPr algn="ctr"/>
            <a:r>
              <a:rPr lang="en-US" dirty="0" smtClean="0"/>
              <a:t>Protein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5693736"/>
          </a:xfrm>
        </p:spPr>
        <p:txBody>
          <a:bodyPr>
            <a:normAutofit/>
          </a:bodyPr>
          <a:lstStyle/>
          <a:p>
            <a:r>
              <a:rPr lang="en-US" b="1" dirty="0"/>
              <a:t>Let’s make a protein: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u="sng" dirty="0"/>
              <a:t>TRANSCRIPTION</a:t>
            </a:r>
            <a:r>
              <a:rPr lang="en-US" b="1" dirty="0"/>
              <a:t> </a:t>
            </a:r>
            <a:r>
              <a:rPr lang="en-US" dirty="0"/>
              <a:t>– copying the DNA instructions to make proteins into </a:t>
            </a:r>
            <a:r>
              <a:rPr lang="en-US" b="1" dirty="0"/>
              <a:t>mRNA</a:t>
            </a:r>
            <a:r>
              <a:rPr lang="en-US" dirty="0"/>
              <a:t>       DNA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RNA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DNA strand</a:t>
            </a:r>
            <a:r>
              <a:rPr lang="en-US" dirty="0"/>
              <a:t> -   </a:t>
            </a:r>
            <a:r>
              <a:rPr lang="en-US" dirty="0" smtClean="0"/>
              <a:t>    TCC             GCG             CAG</a:t>
            </a:r>
            <a:endParaRPr lang="en-US" dirty="0"/>
          </a:p>
          <a:p>
            <a:r>
              <a:rPr lang="en-US" b="1" dirty="0"/>
              <a:t>mRNA strand-</a:t>
            </a:r>
            <a:r>
              <a:rPr lang="en-US" dirty="0"/>
              <a:t> </a:t>
            </a:r>
            <a:r>
              <a:rPr lang="en-US" b="1" u="sng" dirty="0" smtClean="0"/>
              <a:t>________</a:t>
            </a:r>
            <a:r>
              <a:rPr lang="en-US" b="1" dirty="0" smtClean="0"/>
              <a:t>  </a:t>
            </a:r>
            <a:r>
              <a:rPr lang="en-US" b="1" u="sng" dirty="0" smtClean="0"/>
              <a:t>_________</a:t>
            </a:r>
            <a:r>
              <a:rPr lang="en-US" b="1" dirty="0" smtClean="0"/>
              <a:t>   </a:t>
            </a:r>
            <a:r>
              <a:rPr lang="en-US" b="1" u="sng" dirty="0" smtClean="0"/>
              <a:t>_________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u="sng" dirty="0"/>
              <a:t>TRANSLATION</a:t>
            </a:r>
            <a:r>
              <a:rPr lang="en-US" dirty="0"/>
              <a:t> – protein synthesis a.k.a. making a </a:t>
            </a:r>
            <a:r>
              <a:rPr lang="en-US" b="1" dirty="0"/>
              <a:t>protein</a:t>
            </a:r>
            <a:r>
              <a:rPr lang="en-US" dirty="0"/>
              <a:t>   RNA-</a:t>
            </a:r>
            <a:r>
              <a:rPr lang="en-US" dirty="0">
                <a:sym typeface="Wingdings"/>
              </a:rPr>
              <a:t></a:t>
            </a:r>
            <a:r>
              <a:rPr lang="en-US" dirty="0" smtClean="0"/>
              <a:t>Protein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amino acids</a:t>
            </a:r>
            <a:r>
              <a:rPr lang="en-US" dirty="0"/>
              <a:t> - ___________   ________   __________  </a:t>
            </a:r>
          </a:p>
        </p:txBody>
      </p:sp>
    </p:spTree>
    <p:extLst>
      <p:ext uri="{BB962C8B-B14F-4D97-AF65-F5344CB8AC3E}">
        <p14:creationId xmlns:p14="http://schemas.microsoft.com/office/powerpoint/2010/main" val="175869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2764</TotalTime>
  <Words>391</Words>
  <Application>Microsoft Office PowerPoint</Application>
  <PresentationFormat>On-screen Show (4:3)</PresentationFormat>
  <Paragraphs>180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Comic Sans MS</vt:lpstr>
      <vt:lpstr>Times New Roman</vt:lpstr>
      <vt:lpstr>Trebuchet MS</vt:lpstr>
      <vt:lpstr>Wingdings</vt:lpstr>
      <vt:lpstr>Wingdings 2</vt:lpstr>
      <vt:lpstr>iRespondGraphMaster</vt:lpstr>
      <vt:lpstr>iRespondQuestionMaster</vt:lpstr>
      <vt:lpstr>Opulent</vt:lpstr>
      <vt:lpstr>UNIT 3:  Genetics-DNA vs. RNA </vt:lpstr>
      <vt:lpstr>DNA VS. RNA</vt:lpstr>
      <vt:lpstr>Steps of transcription</vt:lpstr>
      <vt:lpstr>tRANSCRIPTION</vt:lpstr>
      <vt:lpstr>tRANSlaTION</vt:lpstr>
      <vt:lpstr>Codon charts</vt:lpstr>
      <vt:lpstr>Translation</vt:lpstr>
      <vt:lpstr>Protein Synthesis</vt:lpstr>
      <vt:lpstr>Protein synthesis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Brittany Haynes</dc:creator>
  <cp:lastModifiedBy>Starlett Thomas</cp:lastModifiedBy>
  <cp:revision>116</cp:revision>
  <cp:lastPrinted>2015-02-20T12:48:59Z</cp:lastPrinted>
  <dcterms:created xsi:type="dcterms:W3CDTF">2012-08-12T15:53:18Z</dcterms:created>
  <dcterms:modified xsi:type="dcterms:W3CDTF">2017-03-03T20:30:14Z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</Properties>
</file>