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3" r:id="rId3"/>
    <p:sldId id="256" r:id="rId4"/>
    <p:sldId id="259" r:id="rId5"/>
    <p:sldId id="260" r:id="rId6"/>
    <p:sldId id="258" r:id="rId7"/>
    <p:sldId id="261" r:id="rId8"/>
    <p:sldId id="262" r:id="rId9"/>
    <p:sldId id="265" r:id="rId10"/>
    <p:sldId id="271" r:id="rId11"/>
    <p:sldId id="272" r:id="rId12"/>
    <p:sldId id="273" r:id="rId13"/>
    <p:sldId id="268" r:id="rId14"/>
    <p:sldId id="266" r:id="rId15"/>
    <p:sldId id="270" r:id="rId16"/>
    <p:sldId id="267" r:id="rId17"/>
    <p:sldId id="269" r:id="rId18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45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60"/>
  </p:normalViewPr>
  <p:slideViewPr>
    <p:cSldViewPr>
      <p:cViewPr varScale="1">
        <p:scale>
          <a:sx n="49" d="100"/>
          <a:sy n="49" d="100"/>
        </p:scale>
        <p:origin x="-120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5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4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61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3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8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9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2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1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492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DA46C0-BC6A-4E7D-985F-7B4219914E0A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5632E6-2C3B-4A27-B557-2DC56567D9D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Parts%20of%20a%20Microscope%20thomas%20edit).doc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Parts%20of%20a%20Microscope%20thomas%20edit).doc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Test/Intro%20to%20Biology%20Test%20Study%20Guide%20OL(thomas%20edit).docx" TargetMode="Externa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Parts%20of%20a%20Microscope%20thomas%20edit).doc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Parts%20of%20a%20Microscope%20thomas%20edit).doc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Warm-Up</a:t>
            </a:r>
            <a:endParaRPr lang="en-US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4294967295"/>
          </p:nvPr>
        </p:nvSpPr>
        <p:spPr>
          <a:xfrm>
            <a:off x="304800" y="1447800"/>
            <a:ext cx="8534400" cy="5257800"/>
          </a:xfrm>
          <a:ln>
            <a:solidFill>
              <a:schemeClr val="tx2"/>
            </a:solidFill>
          </a:ln>
          <a:effectLst/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sz="5100" cap="none" dirty="0" smtClean="0">
                <a:solidFill>
                  <a:srgbClr val="C45326"/>
                </a:solidFill>
              </a:rPr>
              <a:t>Which </a:t>
            </a:r>
            <a:r>
              <a:rPr lang="en-US" sz="5100" cap="none" dirty="0">
                <a:solidFill>
                  <a:srgbClr val="C45326"/>
                </a:solidFill>
              </a:rPr>
              <a:t>of the following </a:t>
            </a:r>
            <a:r>
              <a:rPr lang="en-US" sz="5100" u="sng" cap="none" dirty="0">
                <a:solidFill>
                  <a:srgbClr val="C45326"/>
                </a:solidFill>
              </a:rPr>
              <a:t>is not </a:t>
            </a:r>
            <a:r>
              <a:rPr lang="en-US" sz="5100" cap="none" dirty="0">
                <a:solidFill>
                  <a:srgbClr val="C45326"/>
                </a:solidFill>
              </a:rPr>
              <a:t>necessarily a distinct property of living things</a:t>
            </a:r>
            <a:r>
              <a:rPr lang="en-US" sz="5100" cap="none" dirty="0" smtClean="0">
                <a:solidFill>
                  <a:srgbClr val="C45326"/>
                </a:solidFill>
              </a:rPr>
              <a:t>?</a:t>
            </a:r>
          </a:p>
          <a:p>
            <a:pPr marL="0" indent="0" algn="l">
              <a:buNone/>
            </a:pPr>
            <a:endParaRPr lang="en-US" sz="5100" cap="none" dirty="0">
              <a:solidFill>
                <a:srgbClr val="C45326"/>
              </a:solidFill>
            </a:endParaRPr>
          </a:p>
          <a:p>
            <a:pPr marL="0" indent="0" algn="l">
              <a:buNone/>
            </a:pPr>
            <a:r>
              <a:rPr lang="en-US" sz="5100" cap="none" dirty="0">
                <a:solidFill>
                  <a:srgbClr val="C45326"/>
                </a:solidFill>
              </a:rPr>
              <a:t>a.	homeostasis</a:t>
            </a:r>
          </a:p>
          <a:p>
            <a:pPr marL="0" indent="0" algn="l">
              <a:buNone/>
            </a:pPr>
            <a:r>
              <a:rPr lang="en-US" sz="5100" cap="none" dirty="0">
                <a:solidFill>
                  <a:srgbClr val="C45326"/>
                </a:solidFill>
              </a:rPr>
              <a:t>b.	</a:t>
            </a:r>
            <a:r>
              <a:rPr lang="en-US" sz="5100" cap="none" dirty="0" smtClean="0">
                <a:solidFill>
                  <a:srgbClr val="C45326"/>
                </a:solidFill>
              </a:rPr>
              <a:t>movement</a:t>
            </a:r>
            <a:endParaRPr lang="en-US" sz="5100" cap="none" dirty="0">
              <a:solidFill>
                <a:srgbClr val="C45326"/>
              </a:solidFill>
            </a:endParaRPr>
          </a:p>
          <a:p>
            <a:pPr marL="0" indent="0" algn="l">
              <a:buNone/>
            </a:pPr>
            <a:r>
              <a:rPr lang="en-US" sz="5100" cap="none" dirty="0" smtClean="0">
                <a:solidFill>
                  <a:srgbClr val="C45326"/>
                </a:solidFill>
              </a:rPr>
              <a:t>c. 	metabolism</a:t>
            </a:r>
            <a:endParaRPr lang="en-US" sz="5100" cap="none" dirty="0">
              <a:solidFill>
                <a:srgbClr val="C45326"/>
              </a:solidFill>
            </a:endParaRPr>
          </a:p>
          <a:p>
            <a:pPr marL="0" indent="0" algn="l">
              <a:buNone/>
            </a:pPr>
            <a:r>
              <a:rPr lang="en-US" sz="5100" cap="none" dirty="0">
                <a:solidFill>
                  <a:srgbClr val="C45326"/>
                </a:solidFill>
              </a:rPr>
              <a:t>d.	reproduction</a:t>
            </a:r>
          </a:p>
          <a:p>
            <a:pPr algn="l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2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Label the </a:t>
            </a: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Parts of the Microscope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the following handout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13" y="944702"/>
            <a:ext cx="9144000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63181" y="3340610"/>
            <a:ext cx="186690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Low Objective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3926027"/>
            <a:ext cx="143921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Revolving Nosepiece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64349" y="3602861"/>
            <a:ext cx="16002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Revolving Nosepiece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526" y="6396335"/>
            <a:ext cx="23431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363417" y="5105400"/>
            <a:ext cx="23431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6517" y="1542365"/>
            <a:ext cx="23431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2696150"/>
            <a:ext cx="23431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6211669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Diaphragm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0220" y="6350168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Diaphragm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5105400"/>
            <a:ext cx="1371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94726" y="4626921"/>
            <a:ext cx="175454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Stage Clips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90914" y="5261157"/>
            <a:ext cx="199206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Light Source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04767" y="5272095"/>
            <a:ext cx="199206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Light Source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Label the </a:t>
            </a: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Parts of the Microscope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the following handout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13" y="944702"/>
            <a:ext cx="9144000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82846" y="3926026"/>
            <a:ext cx="217975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High Objective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3926027"/>
            <a:ext cx="143921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Revolving Nosepiece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64349" y="3602861"/>
            <a:ext cx="16002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Revolving Nosepiece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526" y="6396335"/>
            <a:ext cx="23431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363417" y="5105400"/>
            <a:ext cx="23431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6517" y="1542365"/>
            <a:ext cx="23431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2696150"/>
            <a:ext cx="23431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5105400"/>
            <a:ext cx="1371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90914" y="5261157"/>
            <a:ext cx="199206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Light Source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04767" y="5272095"/>
            <a:ext cx="199206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Light Source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Labeled Microscope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14400"/>
            <a:ext cx="88392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5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0993" y="838200"/>
            <a:ext cx="8610600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Using </a:t>
            </a:r>
            <a:r>
              <a:rPr lang="en-US" dirty="0" smtClean="0">
                <a:solidFill>
                  <a:srgbClr val="FF0000"/>
                </a:solidFill>
              </a:rPr>
              <a:t>page 13 </a:t>
            </a:r>
            <a:r>
              <a:rPr lang="en-US" dirty="0" smtClean="0"/>
              <a:t>in your IAN</a:t>
            </a:r>
          </a:p>
          <a:p>
            <a:r>
              <a:rPr lang="en-US" dirty="0" smtClean="0"/>
              <a:t>Select 4 slides and </a:t>
            </a:r>
            <a:r>
              <a:rPr lang="en-US" dirty="0" smtClean="0">
                <a:solidFill>
                  <a:srgbClr val="FF0000"/>
                </a:solidFill>
              </a:rPr>
              <a:t>draw each image </a:t>
            </a:r>
            <a:r>
              <a:rPr lang="en-US" dirty="0" smtClean="0"/>
              <a:t>at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Label Each Image </a:t>
            </a:r>
            <a:r>
              <a:rPr lang="en-US" dirty="0" smtClean="0"/>
              <a:t>Properly</a:t>
            </a:r>
          </a:p>
          <a:p>
            <a:r>
              <a:rPr lang="en-US" dirty="0" smtClean="0"/>
              <a:t>Low power</a:t>
            </a:r>
          </a:p>
          <a:p>
            <a:r>
              <a:rPr lang="en-US" dirty="0" smtClean="0"/>
              <a:t>Medium Power</a:t>
            </a:r>
          </a:p>
          <a:p>
            <a:r>
              <a:rPr lang="en-US" dirty="0" smtClean="0"/>
              <a:t>High Power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152400"/>
            <a:ext cx="8839200" cy="609600"/>
          </a:xfrm>
          <a:ln w="381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Microscope Lab (Practice)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83064"/>
              </p:ext>
            </p:extLst>
          </p:nvPr>
        </p:nvGraphicFramePr>
        <p:xfrm>
          <a:off x="0" y="3733804"/>
          <a:ext cx="8991601" cy="31241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72887"/>
                <a:gridCol w="1969243"/>
                <a:gridCol w="2369272"/>
                <a:gridCol w="2580199"/>
              </a:tblGrid>
              <a:tr h="4444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Slide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(4x)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 (10x)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(40x)</a:t>
                      </a:r>
                      <a:endParaRPr lang="en-US" dirty="0"/>
                    </a:p>
                  </a:txBody>
                  <a:tcPr/>
                </a:tc>
              </a:tr>
              <a:tr h="1037093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Granulum</a:t>
                      </a:r>
                      <a:r>
                        <a:rPr lang="en-US" i="1" dirty="0" smtClean="0"/>
                        <a:t> </a:t>
                      </a:r>
                      <a:r>
                        <a:rPr lang="en-US" i="1" dirty="0" err="1" smtClean="0"/>
                        <a:t>examplar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5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5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5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588654" y="4191000"/>
            <a:ext cx="1219200" cy="9144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76293" y="4188853"/>
            <a:ext cx="1219200" cy="916546"/>
          </a:xfrm>
          <a:prstGeom prst="ellipse">
            <a:avLst/>
          </a:prstGeom>
          <a:blipFill dpi="0" rotWithShape="1"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rcRect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4188853"/>
            <a:ext cx="1371600" cy="916546"/>
          </a:xfrm>
          <a:prstGeom prst="ellipse">
            <a:avLst/>
          </a:prstGeom>
          <a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153400" cy="2819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Using your IAN Complete the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Study Guide 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Study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6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How does Lab Safety improve the “scientific method?”</a:t>
            </a:r>
          </a:p>
          <a:p>
            <a:r>
              <a:rPr lang="en-US" sz="4800" dirty="0" smtClean="0"/>
              <a:t>3 complete sentences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111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417"/>
            <a:ext cx="85344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Homework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Have Your Syllabus Signed by a parent or guardian.</a:t>
            </a:r>
          </a:p>
          <a:p>
            <a:r>
              <a:rPr lang="en-US" sz="4800" dirty="0" smtClean="0"/>
              <a:t>Study for the Unit 1 Test</a:t>
            </a:r>
          </a:p>
          <a:p>
            <a:r>
              <a:rPr lang="en-US" sz="4800" dirty="0" smtClean="0"/>
              <a:t>Complete the Kleenex Box assignment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528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Turn to </a:t>
            </a:r>
            <a:r>
              <a:rPr lang="en-US" sz="4400" dirty="0" smtClean="0">
                <a:solidFill>
                  <a:srgbClr val="FF0000"/>
                </a:solidFill>
              </a:rPr>
              <a:t>page 11 </a:t>
            </a:r>
            <a:r>
              <a:rPr lang="en-US" sz="4400" dirty="0" smtClean="0"/>
              <a:t>in your</a:t>
            </a:r>
            <a:r>
              <a:rPr lang="en-US" sz="4400" dirty="0" smtClean="0">
                <a:solidFill>
                  <a:srgbClr val="FF0000"/>
                </a:solidFill>
              </a:rPr>
              <a:t> IAN </a:t>
            </a:r>
            <a:r>
              <a:rPr lang="en-US" sz="4400" dirty="0" smtClean="0"/>
              <a:t>and take the following notes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Microscope Notes (Review)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/>
              <a:t>Eyepiece (ocular lens)</a:t>
            </a:r>
          </a:p>
          <a:p>
            <a:pPr marL="0" indent="0">
              <a:buNone/>
            </a:pPr>
            <a:r>
              <a:rPr lang="en-US" sz="2400" dirty="0" smtClean="0"/>
              <a:t>          </a:t>
            </a:r>
            <a:r>
              <a:rPr lang="en-US" sz="2400" b="1" dirty="0" smtClean="0"/>
              <a:t>Function</a:t>
            </a:r>
            <a:r>
              <a:rPr lang="en-US" sz="2400" dirty="0" smtClean="0"/>
              <a:t>: Magnifies </a:t>
            </a:r>
            <a:r>
              <a:rPr lang="en-US" sz="2400" dirty="0"/>
              <a:t>(makes </a:t>
            </a:r>
            <a:r>
              <a:rPr lang="en-US" sz="2400" b="1" dirty="0">
                <a:solidFill>
                  <a:srgbClr val="0070C0"/>
                </a:solidFill>
              </a:rPr>
              <a:t>larger</a:t>
            </a:r>
            <a:r>
              <a:rPr lang="en-US" sz="2400" dirty="0"/>
              <a:t>) the sample </a:t>
            </a:r>
            <a:r>
              <a:rPr lang="en-US" sz="2400" b="1" dirty="0" smtClean="0">
                <a:solidFill>
                  <a:srgbClr val="0070C0"/>
                </a:solidFill>
              </a:rPr>
              <a:t>10</a:t>
            </a:r>
            <a:r>
              <a:rPr lang="en-US" sz="2400" dirty="0" smtClean="0"/>
              <a:t>x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/>
              <a:t>Stage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b="1" dirty="0"/>
              <a:t>Function</a:t>
            </a:r>
            <a:r>
              <a:rPr lang="en-US" sz="2400" dirty="0" smtClean="0"/>
              <a:t>:  </a:t>
            </a:r>
            <a:r>
              <a:rPr lang="en-US" sz="2400" dirty="0"/>
              <a:t>Holds the </a:t>
            </a:r>
            <a:r>
              <a:rPr lang="en-US" sz="2400" b="1" dirty="0">
                <a:solidFill>
                  <a:srgbClr val="0070C0"/>
                </a:solidFill>
              </a:rPr>
              <a:t>slide</a:t>
            </a:r>
            <a:r>
              <a:rPr lang="en-US" sz="2400" b="1" dirty="0"/>
              <a:t> </a:t>
            </a:r>
            <a:r>
              <a:rPr lang="en-US" sz="2400" dirty="0"/>
              <a:t>in place</a:t>
            </a:r>
          </a:p>
          <a:p>
            <a:pPr marL="0" indent="0">
              <a:buNone/>
            </a:pPr>
            <a:r>
              <a:rPr lang="en-US" dirty="0" smtClean="0"/>
              <a:t>3. Diaphragm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b="1" dirty="0"/>
              <a:t>Function</a:t>
            </a:r>
            <a:r>
              <a:rPr lang="en-US" sz="2400" dirty="0" smtClean="0"/>
              <a:t>: </a:t>
            </a:r>
            <a:r>
              <a:rPr lang="en-US" sz="2400" dirty="0"/>
              <a:t>Varies (</a:t>
            </a:r>
            <a:r>
              <a:rPr lang="en-US" sz="2400" b="1" dirty="0">
                <a:solidFill>
                  <a:srgbClr val="0070C0"/>
                </a:solidFill>
              </a:rPr>
              <a:t>changes</a:t>
            </a:r>
            <a:r>
              <a:rPr lang="en-US" sz="2400" dirty="0"/>
              <a:t>) the amount of </a:t>
            </a:r>
            <a:r>
              <a:rPr lang="en-US" sz="2400" b="1" dirty="0">
                <a:solidFill>
                  <a:srgbClr val="0070C0"/>
                </a:solidFill>
              </a:rPr>
              <a:t>light</a:t>
            </a:r>
            <a:r>
              <a:rPr lang="en-US" sz="2400" b="1" dirty="0"/>
              <a:t> </a:t>
            </a:r>
            <a:r>
              <a:rPr lang="en-US" sz="2400" dirty="0"/>
              <a:t>coming from the lamp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/>
              <a:t>Coarse </a:t>
            </a:r>
            <a:r>
              <a:rPr lang="en-US" dirty="0" smtClean="0"/>
              <a:t>Adjustment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b="1" dirty="0" smtClean="0"/>
              <a:t>Function</a:t>
            </a:r>
            <a:r>
              <a:rPr lang="en-US" sz="2400" dirty="0" smtClean="0"/>
              <a:t>: </a:t>
            </a:r>
            <a:r>
              <a:rPr lang="en-US" sz="2400" dirty="0"/>
              <a:t>The knob that focuses when using the </a:t>
            </a:r>
            <a:r>
              <a:rPr lang="en-US" sz="2400" b="1" dirty="0">
                <a:solidFill>
                  <a:srgbClr val="0070C0"/>
                </a:solidFill>
              </a:rPr>
              <a:t>low-power</a:t>
            </a:r>
            <a:r>
              <a:rPr lang="en-US" sz="2400" b="1" dirty="0"/>
              <a:t> </a:t>
            </a:r>
            <a:r>
              <a:rPr lang="en-US" sz="2400" dirty="0" smtClean="0"/>
              <a:t>objective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30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smtClean="0"/>
              <a:t>5. </a:t>
            </a:r>
            <a:r>
              <a:rPr lang="en-US" sz="3200" dirty="0"/>
              <a:t>Fine </a:t>
            </a:r>
            <a:r>
              <a:rPr lang="en-US" sz="3200" dirty="0" smtClean="0"/>
              <a:t>Adjustment</a:t>
            </a:r>
          </a:p>
          <a:p>
            <a:pPr marL="0" indent="0">
              <a:buNone/>
            </a:pPr>
            <a:r>
              <a:rPr lang="en-US" sz="3200" b="1" dirty="0" smtClean="0"/>
              <a:t>	Function:</a:t>
            </a:r>
            <a:r>
              <a:rPr lang="en-US" sz="3200" dirty="0" smtClean="0"/>
              <a:t> The </a:t>
            </a:r>
            <a:r>
              <a:rPr lang="en-US" sz="3200" dirty="0"/>
              <a:t>knob that focuses when using the </a:t>
            </a:r>
            <a:r>
              <a:rPr lang="en-US" sz="3200" b="1" dirty="0">
                <a:solidFill>
                  <a:srgbClr val="0070C0"/>
                </a:solidFill>
              </a:rPr>
              <a:t>medium</a:t>
            </a:r>
            <a:r>
              <a:rPr lang="en-US" sz="3200" b="1" dirty="0"/>
              <a:t> </a:t>
            </a:r>
            <a:r>
              <a:rPr lang="en-US" sz="3200" dirty="0"/>
              <a:t>and </a:t>
            </a:r>
            <a:r>
              <a:rPr lang="en-US" sz="3200" b="1" dirty="0">
                <a:solidFill>
                  <a:srgbClr val="0070C0"/>
                </a:solidFill>
              </a:rPr>
              <a:t>high-power</a:t>
            </a:r>
            <a:r>
              <a:rPr lang="en-US" sz="3200" b="1" dirty="0"/>
              <a:t> </a:t>
            </a:r>
            <a:r>
              <a:rPr lang="en-US" sz="3200" dirty="0" smtClean="0"/>
              <a:t>objectives</a:t>
            </a:r>
          </a:p>
          <a:p>
            <a:pPr marL="0" indent="0">
              <a:buNone/>
            </a:pPr>
            <a:r>
              <a:rPr lang="en-US" sz="3200" dirty="0" smtClean="0"/>
              <a:t>6. </a:t>
            </a:r>
            <a:r>
              <a:rPr lang="en-US" sz="3200" dirty="0"/>
              <a:t>Low-power (scanning) objective lens</a:t>
            </a:r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en-US" sz="3200" b="1" dirty="0" smtClean="0"/>
              <a:t>Function: </a:t>
            </a:r>
            <a:r>
              <a:rPr lang="en-US" sz="3200" dirty="0"/>
              <a:t>Magnifies the sample </a:t>
            </a:r>
            <a:r>
              <a:rPr lang="en-US" sz="3200" b="1" dirty="0">
                <a:solidFill>
                  <a:srgbClr val="0070C0"/>
                </a:solidFill>
              </a:rPr>
              <a:t>4x</a:t>
            </a:r>
          </a:p>
          <a:p>
            <a:pPr marL="0" indent="0">
              <a:buNone/>
            </a:pPr>
            <a:r>
              <a:rPr lang="en-US" sz="3200" dirty="0" smtClean="0"/>
              <a:t>7. </a:t>
            </a:r>
            <a:r>
              <a:rPr lang="en-US" sz="3200" dirty="0"/>
              <a:t>Medium-power objective lens</a:t>
            </a:r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en-US" sz="3200" b="1" dirty="0" smtClean="0"/>
              <a:t>Function: </a:t>
            </a:r>
            <a:r>
              <a:rPr lang="en-US" sz="3200" dirty="0"/>
              <a:t>Magnifies the sample </a:t>
            </a:r>
            <a:r>
              <a:rPr lang="en-US" sz="3200" b="1" dirty="0">
                <a:solidFill>
                  <a:srgbClr val="0070C0"/>
                </a:solidFill>
              </a:rPr>
              <a:t>10x</a:t>
            </a:r>
          </a:p>
          <a:p>
            <a:pPr marL="0" indent="0">
              <a:buNone/>
            </a:pPr>
            <a:r>
              <a:rPr lang="en-US" sz="3200" dirty="0" smtClean="0"/>
              <a:t>8. </a:t>
            </a:r>
            <a:r>
              <a:rPr lang="en-US" sz="3200" dirty="0"/>
              <a:t>High-power objectives </a:t>
            </a:r>
            <a:r>
              <a:rPr lang="en-US" sz="3200" dirty="0" smtClean="0"/>
              <a:t>lens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b="1" dirty="0" smtClean="0"/>
              <a:t>Function: </a:t>
            </a:r>
            <a:r>
              <a:rPr lang="en-US" sz="3200" dirty="0"/>
              <a:t>Magnifies the sample </a:t>
            </a:r>
            <a:r>
              <a:rPr lang="en-US" sz="3200" b="1" dirty="0" smtClean="0">
                <a:solidFill>
                  <a:srgbClr val="0070C0"/>
                </a:solidFill>
              </a:rPr>
              <a:t>40x</a:t>
            </a:r>
            <a:endParaRPr lang="en-US" sz="32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2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TOTAL MAGNIFICATION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Eyepiece magnification x objective magnification = total magnification</a:t>
            </a:r>
          </a:p>
          <a:p>
            <a:pPr lvl="4"/>
            <a:r>
              <a:rPr lang="en-US" sz="2400" dirty="0" smtClean="0"/>
              <a:t>Ex. 10x x 4x = 40x</a:t>
            </a:r>
          </a:p>
          <a:p>
            <a:pPr marL="274320" lvl="1" indent="0">
              <a:buNone/>
            </a:pPr>
            <a:endParaRPr 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35878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Calculate the total magnification of the following: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eyepiece lens (5x) x low power objective (4x)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(10x</a:t>
            </a:r>
            <a:r>
              <a:rPr lang="en-US" sz="2800" dirty="0"/>
              <a:t>) x </a:t>
            </a:r>
            <a:r>
              <a:rPr lang="en-US" sz="2800" dirty="0" smtClean="0"/>
              <a:t>high power </a:t>
            </a:r>
            <a:r>
              <a:rPr lang="en-US" sz="2800" dirty="0"/>
              <a:t>objective (</a:t>
            </a:r>
            <a:r>
              <a:rPr lang="en-US" sz="2800" dirty="0" smtClean="0"/>
              <a:t>40x</a:t>
            </a:r>
            <a:r>
              <a:rPr lang="en-US" sz="2800" dirty="0"/>
              <a:t>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(7x</a:t>
            </a:r>
            <a:r>
              <a:rPr lang="en-US" sz="2800" dirty="0"/>
              <a:t>) x </a:t>
            </a:r>
            <a:r>
              <a:rPr lang="en-US" sz="2800" dirty="0" smtClean="0"/>
              <a:t>medium power </a:t>
            </a:r>
            <a:r>
              <a:rPr lang="en-US" sz="2800" dirty="0"/>
              <a:t>objective </a:t>
            </a:r>
            <a:r>
              <a:rPr lang="en-US" sz="2800" dirty="0" smtClean="0"/>
              <a:t>(10x</a:t>
            </a:r>
            <a:r>
              <a:rPr lang="en-US" sz="2800" dirty="0"/>
              <a:t>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(10x</a:t>
            </a:r>
            <a:r>
              <a:rPr lang="en-US" sz="2800" dirty="0"/>
              <a:t>) x </a:t>
            </a:r>
            <a:r>
              <a:rPr lang="en-US" sz="2800" dirty="0" smtClean="0"/>
              <a:t>objective (45x</a:t>
            </a:r>
            <a:r>
              <a:rPr lang="en-US" sz="2800" dirty="0"/>
              <a:t>) = 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800" dirty="0"/>
              <a:t>eyepiece lens </a:t>
            </a:r>
            <a:r>
              <a:rPr lang="en-US" sz="2800" dirty="0" smtClean="0"/>
              <a:t>(10x</a:t>
            </a:r>
            <a:r>
              <a:rPr lang="en-US" sz="2800" dirty="0"/>
              <a:t>) x </a:t>
            </a:r>
            <a:r>
              <a:rPr lang="en-US" sz="2800" dirty="0" smtClean="0"/>
              <a:t>objective (50x</a:t>
            </a:r>
            <a:r>
              <a:rPr lang="en-US" sz="2800" dirty="0"/>
              <a:t>) = </a:t>
            </a:r>
            <a:r>
              <a:rPr lang="en-US" sz="2800" dirty="0" smtClean="0"/>
              <a:t>___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Calculate the objective power being used for viewing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eyepiece lens = 10x total magnification = 200x objective power = ____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eyepiece lens = 5</a:t>
            </a:r>
            <a:r>
              <a:rPr lang="en-US" dirty="0" smtClean="0"/>
              <a:t>x </a:t>
            </a:r>
            <a:r>
              <a:rPr lang="en-US" dirty="0"/>
              <a:t>total magnification = 200x objective power = </a:t>
            </a:r>
            <a:r>
              <a:rPr lang="en-US" dirty="0" smtClean="0"/>
              <a:t>____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/>
              <a:t>eyepiece lens = </a:t>
            </a:r>
            <a:r>
              <a:rPr lang="en-US" dirty="0" smtClean="0"/>
              <a:t>7x </a:t>
            </a:r>
            <a:r>
              <a:rPr lang="en-US" dirty="0"/>
              <a:t>total magnification = </a:t>
            </a:r>
            <a:r>
              <a:rPr lang="en-US" dirty="0" smtClean="0"/>
              <a:t>280x </a:t>
            </a:r>
            <a:r>
              <a:rPr lang="en-US" dirty="0"/>
              <a:t>objective power = </a:t>
            </a:r>
            <a:r>
              <a:rPr lang="en-US" dirty="0" smtClean="0"/>
              <a:t>____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/>
              <a:t>eyepiece lens = </a:t>
            </a:r>
            <a:r>
              <a:rPr lang="en-US" dirty="0" smtClean="0"/>
              <a:t>5x </a:t>
            </a:r>
            <a:r>
              <a:rPr lang="en-US" dirty="0"/>
              <a:t>total magnification = </a:t>
            </a:r>
            <a:r>
              <a:rPr lang="en-US" dirty="0" smtClean="0"/>
              <a:t>100x </a:t>
            </a:r>
            <a:r>
              <a:rPr lang="en-US" dirty="0"/>
              <a:t>objective power = ____</a:t>
            </a:r>
          </a:p>
          <a:p>
            <a:pPr marL="514350" indent="-514350">
              <a:buFont typeface="Wingdings 2"/>
              <a:buAutoNum type="arabicPeriod"/>
            </a:pPr>
            <a:endParaRPr lang="en-US" dirty="0"/>
          </a:p>
          <a:p>
            <a:pPr marL="514350" indent="-514350">
              <a:buFont typeface="Wingdings 2"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1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Label the </a:t>
            </a: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Parts of the Microscope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the following handout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843" y="972640"/>
            <a:ext cx="9144000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5200" y="1219200"/>
            <a:ext cx="20574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Ocular Lens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“eyepiece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3288" y="2973149"/>
            <a:ext cx="18669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Body Tube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71450" y="2973149"/>
            <a:ext cx="8382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34350" y="3685370"/>
            <a:ext cx="8382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526" y="6396335"/>
            <a:ext cx="234314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04800" y="5486400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6517" y="1542365"/>
            <a:ext cx="234314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2696150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6211669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Diaphragm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0220" y="6350168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Diaphragm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4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Label the </a:t>
            </a:r>
            <a:r>
              <a:rPr lang="en-US" dirty="0" smtClean="0">
                <a:solidFill>
                  <a:srgbClr val="FF0000"/>
                </a:solidFill>
                <a:hlinkClick r:id="rId2" action="ppaction://hlinkfile"/>
              </a:rPr>
              <a:t>Parts of the Microscope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Complete the following handout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13" y="944702"/>
            <a:ext cx="9144000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93288" y="2973149"/>
            <a:ext cx="18669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Body Tube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3926027"/>
            <a:ext cx="143921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Revolving Nosepiece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64349" y="3602861"/>
            <a:ext cx="16002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Revolving Nosepiece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526" y="6396335"/>
            <a:ext cx="23431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363417" y="5105400"/>
            <a:ext cx="23431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6517" y="1542365"/>
            <a:ext cx="234314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Coarse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6600" y="2696150"/>
            <a:ext cx="23431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Fine Adjustment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6211669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Diaphragm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0220" y="6350168"/>
            <a:ext cx="234314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Diaphragm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5105400"/>
            <a:ext cx="1371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Base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88588" y="4087490"/>
            <a:ext cx="13716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Stage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90914" y="5261157"/>
            <a:ext cx="199206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Light Source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04767" y="5272095"/>
            <a:ext cx="199206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Light Source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7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432</Words>
  <Application>Microsoft Office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iRespondGraphMaster</vt:lpstr>
      <vt:lpstr>Civic</vt:lpstr>
      <vt:lpstr>Warm-Up</vt:lpstr>
      <vt:lpstr>Microscope Notes (Review)</vt:lpstr>
      <vt:lpstr>Parts of the Microscope</vt:lpstr>
      <vt:lpstr>Parts of the Microscope</vt:lpstr>
      <vt:lpstr>Calculating TOTAL MAGNIFICATION</vt:lpstr>
      <vt:lpstr>Calculate the total magnification of the following:</vt:lpstr>
      <vt:lpstr>Calculate the objective power being used for viewing</vt:lpstr>
      <vt:lpstr>Label the Parts of the Microscope</vt:lpstr>
      <vt:lpstr>Label the Parts of the Microscope</vt:lpstr>
      <vt:lpstr>Label the Parts of the Microscope</vt:lpstr>
      <vt:lpstr>Label the Parts of the Microscope</vt:lpstr>
      <vt:lpstr>Labeled Microscope</vt:lpstr>
      <vt:lpstr>Microscope Lab (Practice)</vt:lpstr>
      <vt:lpstr>Unit 1 Study Guide</vt:lpstr>
      <vt:lpstr>CLOSING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 Notes</dc:title>
  <dc:creator>Brittany Haynes</dc:creator>
  <cp:lastModifiedBy>Starlett Thomas</cp:lastModifiedBy>
  <cp:revision>27</cp:revision>
  <cp:lastPrinted>2014-08-13T12:06:12Z</cp:lastPrinted>
  <dcterms:created xsi:type="dcterms:W3CDTF">2012-08-14T12:41:52Z</dcterms:created>
  <dcterms:modified xsi:type="dcterms:W3CDTF">2014-08-13T23:39:21Z</dcterms:modified>
</cp:coreProperties>
</file>