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129" r:id="rId3"/>
  </p:sldMasterIdLst>
  <p:notesMasterIdLst>
    <p:notesMasterId r:id="rId21"/>
  </p:notesMasterIdLst>
  <p:handoutMasterIdLst>
    <p:handoutMasterId r:id="rId22"/>
  </p:handoutMasterIdLst>
  <p:sldIdLst>
    <p:sldId id="289" r:id="rId4"/>
    <p:sldId id="258" r:id="rId5"/>
    <p:sldId id="259" r:id="rId6"/>
    <p:sldId id="293" r:id="rId7"/>
    <p:sldId id="284" r:id="rId8"/>
    <p:sldId id="261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B3367-18D6-4B98-92B2-26A384D8FB4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CD9E-C454-4317-AEF6-7A1E821C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6678D4E6-FE36-4BE7-BD8D-86BDAED161AA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10</a:t>
            </a:fld>
            <a:endParaRPr lang="en-GB" altLang="en-US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68837" cy="345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7BC0C8AF-BF02-46ED-AF0A-1D2E5B64CD59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11</a:t>
            </a:fld>
            <a:endParaRPr lang="en-GB" altLang="en-US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68837" cy="345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5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44FC590B-67BE-4C73-971A-2004288B1173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12</a:t>
            </a:fld>
            <a:endParaRPr lang="en-GB" altLang="en-US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70425" cy="3459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01C9248A-E7E1-4FED-8D48-17A459799317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13</a:t>
            </a:fld>
            <a:endParaRPr lang="en-GB" altLang="en-US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70425" cy="3459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4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D1661C3B-1AE1-4860-B0AF-8F0A41CBCD05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14</a:t>
            </a:fld>
            <a:endParaRPr lang="en-GB" altLang="en-US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70425" cy="3459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FB5BD405-161D-41E1-904D-93E78BE30E73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15</a:t>
            </a:fld>
            <a:endParaRPr lang="en-GB" altLang="en-US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68837" cy="345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6A95E8F4-A62B-4012-B515-ECAED25E1A20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16</a:t>
            </a:fld>
            <a:endParaRPr lang="en-GB" altLang="en-US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68837" cy="345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6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733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2083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4388" indent="-230188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5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87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9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31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1838" algn="l"/>
                <a:tab pos="1466850" algn="l"/>
                <a:tab pos="2200275" algn="l"/>
                <a:tab pos="29352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tarSymbol" charset="0"/>
              <a:buNone/>
            </a:pPr>
            <a:fld id="{FB5BD405-161D-41E1-904D-93E78BE30E73}" type="slidenum">
              <a:rPr lang="en-GB" altLang="en-US"/>
              <a:pPr eaLnBrk="1" hangingPunct="1">
                <a:spcBef>
                  <a:spcPct val="0"/>
                </a:spcBef>
                <a:buFont typeface="StarSymbol" charset="0"/>
                <a:buNone/>
              </a:pPr>
              <a:t>17</a:t>
            </a:fld>
            <a:endParaRPr lang="en-GB" altLang="en-US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66813" y="692150"/>
            <a:ext cx="4668837" cy="345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709" tIns="46355" rIns="92709" bIns="46355" anchor="ctr"/>
          <a:lstStyle>
            <a:lvl1pPr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933450" y="4381500"/>
            <a:ext cx="513397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091238" cy="1874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1227-68B8-493E-B9AC-45D92C955B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566725"/>
      </p:ext>
    </p:extLst>
  </p:cSld>
  <p:clrMapOvr>
    <a:masterClrMapping/>
  </p:clrMapOvr>
  <p:transition spd="med" advTm="1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091238" cy="1874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5425" cy="452437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6633-1A6A-4CD6-B0F0-B55966B2D4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148381"/>
      </p:ext>
    </p:extLst>
  </p:cSld>
  <p:clrMapOvr>
    <a:masterClrMapping/>
  </p:clrMapOvr>
  <p:transition spd="med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16" y="76200"/>
            <a:ext cx="8476014" cy="1219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>FEEDING </a:t>
            </a:r>
            <a:r>
              <a:rPr lang="en-US" sz="2800" b="1" u="sng" dirty="0"/>
              <a:t>RELATIONSHIPS: 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> How do organisms obtain their energy?</a:t>
            </a: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" y="9144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u="sng" dirty="0" smtClean="0"/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Organisms can obtain energy in </a:t>
            </a:r>
            <a:r>
              <a:rPr lang="en-US" sz="2800" b="1" dirty="0">
                <a:solidFill>
                  <a:schemeClr val="tx1"/>
                </a:solidFill>
              </a:rPr>
              <a:t>2 ways</a:t>
            </a:r>
            <a:r>
              <a:rPr lang="en-US" sz="2800" dirty="0">
                <a:solidFill>
                  <a:schemeClr val="tx1"/>
                </a:solidFill>
              </a:rPr>
              <a:t>.  They can be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Autotrophs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</a:t>
            </a:r>
            <a:r>
              <a:rPr lang="en-US" sz="2800" dirty="0" smtClean="0">
                <a:solidFill>
                  <a:schemeClr val="tx1"/>
                </a:solidFill>
              </a:rPr>
              <a:t>or                    </a:t>
            </a:r>
            <a:r>
              <a:rPr lang="en-US" sz="2800" b="1" u="sng" dirty="0" smtClean="0">
                <a:solidFill>
                  <a:schemeClr val="tx1"/>
                </a:solidFill>
              </a:rPr>
              <a:t>Heterotrophs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(Producers)</a:t>
            </a:r>
            <a:r>
              <a:rPr lang="en-US" sz="2800" b="1" dirty="0" smtClean="0">
                <a:solidFill>
                  <a:schemeClr val="tx1"/>
                </a:solidFill>
              </a:rPr>
              <a:t>			              </a:t>
            </a:r>
            <a:r>
              <a:rPr lang="en-US" sz="2800" b="1" u="sng" dirty="0" smtClean="0">
                <a:solidFill>
                  <a:schemeClr val="tx1"/>
                </a:solidFill>
              </a:rPr>
              <a:t>(Consumers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en-US" sz="2800" b="1" u="sng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endParaRPr lang="en-US" sz="2800" b="1" u="sng" dirty="0"/>
          </a:p>
          <a:p>
            <a:pPr algn="l"/>
            <a:r>
              <a:rPr lang="en-US" sz="2800" dirty="0"/>
              <a:t> </a:t>
            </a:r>
          </a:p>
        </p:txBody>
      </p:sp>
      <p:pic>
        <p:nvPicPr>
          <p:cNvPr id="5124" name="Picture 4" descr="http://www.thekrib.com/Plants/Plants/bog-pl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"/>
          <a:stretch/>
        </p:blipFill>
        <p:spPr bwMode="auto">
          <a:xfrm>
            <a:off x="145181" y="3591327"/>
            <a:ext cx="3531469" cy="25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3.canisius.edu/~grandem/animalshabitats/JungleAnimalsB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88" y="3660807"/>
            <a:ext cx="4706586" cy="24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595313"/>
            <a:ext cx="8610600" cy="161925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800" smtClean="0"/>
              <a:t>Ecology </a:t>
            </a:r>
            <a:br>
              <a:rPr lang="en-GB" altLang="en-US" sz="3800" smtClean="0"/>
            </a:br>
            <a:r>
              <a:rPr lang="en-GB" altLang="en-US" sz="3800" smtClean="0"/>
              <a:t>How does energy and matter cycle through an ecosystem?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024063"/>
            <a:ext cx="8382000" cy="3776662"/>
          </a:xfrm>
        </p:spPr>
        <p:txBody>
          <a:bodyPr anchor="ctr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anose="02020603050405020304" pitchFamily="18" charset="0"/>
              </a:rPr>
              <a:t>  </a:t>
            </a:r>
            <a:r>
              <a:rPr lang="en-GB" altLang="en-US" b="1" i="1" smtClean="0">
                <a:latin typeface="Times New Roman" panose="02020603050405020304" pitchFamily="18" charset="0"/>
              </a:rPr>
              <a:t>Standard Element: SB4.b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Times New Roman" panose="02020603050405020304" pitchFamily="18" charset="0"/>
              </a:rPr>
              <a:t>Explain the flow of matter and energy through ecosystems by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Char char="●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Arranging</a:t>
            </a:r>
            <a:r>
              <a:rPr lang="en-GB" altLang="en-US" smtClean="0">
                <a:latin typeface="Times New Roman" panose="02020603050405020304" pitchFamily="18" charset="0"/>
              </a:rPr>
              <a:t> components of a food chain according to energy flow.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Char char="●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Comparing</a:t>
            </a:r>
            <a:r>
              <a:rPr lang="en-GB" altLang="en-US" smtClean="0">
                <a:latin typeface="Times New Roman" panose="02020603050405020304" pitchFamily="18" charset="0"/>
              </a:rPr>
              <a:t> the quantity of energy in the steps of an energy pyramid.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Char char="●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Explaining</a:t>
            </a:r>
            <a:r>
              <a:rPr lang="en-GB" altLang="en-US" smtClean="0">
                <a:latin typeface="Times New Roman" panose="02020603050405020304" pitchFamily="18" charset="0"/>
              </a:rPr>
              <a:t> the need for cycling of major nutrients </a:t>
            </a:r>
          </a:p>
          <a:p>
            <a:pPr marL="301625" lvl="1" indent="0"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Char char="●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smtClean="0">
                <a:latin typeface="Times New Roman" panose="02020603050405020304" pitchFamily="18" charset="0"/>
              </a:rPr>
              <a:t>(C, O, H, N,).</a:t>
            </a:r>
          </a:p>
        </p:txBody>
      </p:sp>
    </p:spTree>
    <p:extLst>
      <p:ext uri="{BB962C8B-B14F-4D97-AF65-F5344CB8AC3E}">
        <p14:creationId xmlns:p14="http://schemas.microsoft.com/office/powerpoint/2010/main" val="274865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8610600" cy="467179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/>
              <a:t>Matter and Energy Transfer in an Ecosystem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884265"/>
            <a:ext cx="8839200" cy="5530745"/>
          </a:xfrm>
          <a:solidFill>
            <a:schemeClr val="bg1"/>
          </a:solidFill>
        </p:spPr>
        <p:txBody>
          <a:bodyPr anchor="ctr">
            <a:spAutoFit/>
          </a:bodyPr>
          <a:lstStyle/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000" dirty="0" smtClean="0">
                <a:latin typeface="Times New Roman" pitchFamily="18" charset="0"/>
              </a:rPr>
              <a:t>#8  </a:t>
            </a:r>
            <a:r>
              <a:rPr lang="en-GB" altLang="en-US" sz="3000" dirty="0" smtClean="0">
                <a:solidFill>
                  <a:srgbClr val="FF0000"/>
                </a:solidFill>
                <a:latin typeface="Times New Roman" pitchFamily="18" charset="0"/>
              </a:rPr>
              <a:t>What happens to matter in an ecosystem?</a:t>
            </a:r>
          </a:p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Georgia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000" dirty="0" smtClean="0">
                <a:latin typeface="Times New Roman" pitchFamily="18" charset="0"/>
              </a:rPr>
              <a:t>Matter (</a:t>
            </a:r>
            <a:r>
              <a:rPr lang="en-GB" altLang="en-US" sz="3000" b="1" u="sng" dirty="0" smtClean="0">
                <a:latin typeface="Times New Roman" pitchFamily="18" charset="0"/>
              </a:rPr>
              <a:t>nutrients</a:t>
            </a:r>
            <a:r>
              <a:rPr lang="en-GB" altLang="en-US" sz="3000" dirty="0" smtClean="0">
                <a:latin typeface="Times New Roman" pitchFamily="18" charset="0"/>
              </a:rPr>
              <a:t>) are </a:t>
            </a:r>
            <a:r>
              <a:rPr lang="en-GB" altLang="en-US" sz="3000" u="sng" dirty="0" smtClean="0">
                <a:solidFill>
                  <a:srgbClr val="FF0000"/>
                </a:solidFill>
                <a:latin typeface="Times New Roman" pitchFamily="18" charset="0"/>
              </a:rPr>
              <a:t>constantly cycled </a:t>
            </a:r>
            <a:r>
              <a:rPr lang="en-GB" altLang="en-US" sz="3000" dirty="0" smtClean="0">
                <a:latin typeface="Times New Roman" pitchFamily="18" charset="0"/>
              </a:rPr>
              <a:t>through an ecosystem</a:t>
            </a:r>
          </a:p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Georgia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sz="3000" dirty="0" smtClean="0"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000" dirty="0" smtClean="0">
                <a:latin typeface="Times New Roman" pitchFamily="18" charset="0"/>
              </a:rPr>
              <a:t>#9 Energy from the </a:t>
            </a:r>
            <a:r>
              <a:rPr lang="en-GB" altLang="en-US" sz="3000" b="1" u="sng" dirty="0" smtClean="0">
                <a:latin typeface="Times New Roman" pitchFamily="18" charset="0"/>
              </a:rPr>
              <a:t>sun</a:t>
            </a:r>
            <a:r>
              <a:rPr lang="en-GB" altLang="en-US" sz="3000" dirty="0" smtClean="0">
                <a:latin typeface="Times New Roman" pitchFamily="18" charset="0"/>
              </a:rPr>
              <a:t> </a:t>
            </a:r>
            <a:r>
              <a:rPr lang="en-GB" altLang="en-US" sz="3000" u="sng" dirty="0" smtClean="0">
                <a:solidFill>
                  <a:srgbClr val="FF0000"/>
                </a:solidFill>
                <a:latin typeface="Times New Roman" pitchFamily="18" charset="0"/>
              </a:rPr>
              <a:t>enters</a:t>
            </a:r>
            <a:r>
              <a:rPr lang="en-GB" altLang="en-US" sz="3000" dirty="0" smtClean="0">
                <a:latin typeface="Times New Roman" pitchFamily="18" charset="0"/>
              </a:rPr>
              <a:t> an ecosystem through the </a:t>
            </a:r>
            <a:r>
              <a:rPr lang="en-GB" altLang="en-US" sz="3000" b="1" u="sng" dirty="0" smtClean="0">
                <a:latin typeface="Times New Roman" pitchFamily="18" charset="0"/>
              </a:rPr>
              <a:t>producers</a:t>
            </a:r>
            <a:r>
              <a:rPr lang="en-GB" altLang="en-US" sz="3000" u="sng" dirty="0" smtClean="0">
                <a:latin typeface="Times New Roman" pitchFamily="18" charset="0"/>
              </a:rPr>
              <a:t>.</a:t>
            </a:r>
          </a:p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Georgia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sz="3000" u="sng" dirty="0" smtClean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Georgia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 smtClean="0">
                <a:latin typeface="Times New Roman" pitchFamily="18" charset="0"/>
              </a:rPr>
              <a:t>Energy flows from the producers to the </a:t>
            </a:r>
            <a:r>
              <a:rPr lang="en-GB" altLang="en-US" b="1" u="sng" dirty="0" smtClean="0">
                <a:latin typeface="Times New Roman" pitchFamily="18" charset="0"/>
              </a:rPr>
              <a:t>primary</a:t>
            </a:r>
            <a:r>
              <a:rPr lang="en-GB" altLang="en-US" dirty="0" smtClean="0">
                <a:latin typeface="Times New Roman" pitchFamily="18" charset="0"/>
              </a:rPr>
              <a:t> consumers, to the </a:t>
            </a:r>
            <a:r>
              <a:rPr lang="en-GB" altLang="en-US" b="1" u="sng" dirty="0" smtClean="0">
                <a:latin typeface="Times New Roman" pitchFamily="18" charset="0"/>
              </a:rPr>
              <a:t>secondary</a:t>
            </a:r>
            <a:r>
              <a:rPr lang="en-GB" altLang="en-US" dirty="0" smtClean="0">
                <a:latin typeface="Times New Roman" pitchFamily="18" charset="0"/>
              </a:rPr>
              <a:t> consumers and to the tertiary consumers and eventually to the </a:t>
            </a:r>
            <a:r>
              <a:rPr lang="en-GB" altLang="en-US" b="1" u="sng" dirty="0" smtClean="0">
                <a:latin typeface="Times New Roman" pitchFamily="18" charset="0"/>
              </a:rPr>
              <a:t>decomposers.</a:t>
            </a:r>
          </a:p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Georgia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sz="3000" b="1" u="sng" dirty="0" smtClean="0"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000" dirty="0" smtClean="0">
                <a:latin typeface="Times New Roman" pitchFamily="18" charset="0"/>
              </a:rPr>
              <a:t>#10 Energy is either used, transferred or </a:t>
            </a:r>
            <a:r>
              <a:rPr lang="en-GB" altLang="en-US" sz="3000" b="1" u="sng" dirty="0" smtClean="0">
                <a:latin typeface="Times New Roman" pitchFamily="18" charset="0"/>
              </a:rPr>
              <a:t>released</a:t>
            </a:r>
            <a:r>
              <a:rPr lang="en-GB" altLang="en-US" sz="3000" dirty="0" smtClean="0">
                <a:latin typeface="Times New Roman" pitchFamily="18" charset="0"/>
              </a:rPr>
              <a:t> as heat, but cannot be cycled!</a:t>
            </a:r>
          </a:p>
        </p:txBody>
      </p:sp>
    </p:spTree>
    <p:extLst>
      <p:ext uri="{BB962C8B-B14F-4D97-AF65-F5344CB8AC3E}">
        <p14:creationId xmlns:p14="http://schemas.microsoft.com/office/powerpoint/2010/main" val="1295127493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62200" y="141288"/>
            <a:ext cx="2895600" cy="628650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Food chains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0" y="762000"/>
            <a:ext cx="4038600" cy="5874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 smtClean="0"/>
              <a:t>A </a:t>
            </a:r>
            <a:r>
              <a:rPr lang="en-GB" alt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 </a:t>
            </a:r>
            <a:r>
              <a:rPr lang="en-GB" altLang="en-US" sz="2800" dirty="0" smtClean="0"/>
              <a:t>is a simple model that shows how </a:t>
            </a:r>
            <a:r>
              <a:rPr lang="en-GB" altLang="en-US" sz="2800" u="sng" dirty="0" smtClean="0"/>
              <a:t>energy</a:t>
            </a:r>
            <a:r>
              <a:rPr lang="en-GB" altLang="en-US" sz="2800" dirty="0" smtClean="0"/>
              <a:t> </a:t>
            </a:r>
            <a:r>
              <a:rPr lang="en-GB" altLang="en-US" sz="2800" u="sng" dirty="0" smtClean="0"/>
              <a:t>flows in 1 direction </a:t>
            </a:r>
            <a:r>
              <a:rPr lang="en-GB" altLang="en-US" sz="2800" dirty="0" smtClean="0"/>
              <a:t>through an ecosystem. </a:t>
            </a:r>
          </a:p>
          <a:p>
            <a:pPr marL="365760" indent="-256032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 smtClean="0"/>
              <a:t>Food chains </a:t>
            </a:r>
            <a:r>
              <a:rPr lang="en-GB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begin with </a:t>
            </a:r>
            <a:r>
              <a:rPr lang="en-GB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producers</a:t>
            </a:r>
          </a:p>
          <a:p>
            <a:pPr marL="365760" indent="-256032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 smtClean="0"/>
              <a:t>Producers (</a:t>
            </a:r>
            <a:r>
              <a:rPr lang="en-GB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autotrophs, plants</a:t>
            </a:r>
            <a:r>
              <a:rPr lang="en-GB" altLang="en-US" sz="2800" dirty="0" smtClean="0"/>
              <a:t>) </a:t>
            </a:r>
            <a:r>
              <a:rPr lang="en-GB" altLang="en-US" sz="2800" u="sng" dirty="0" smtClean="0"/>
              <a:t>can make their own food using  </a:t>
            </a:r>
            <a:r>
              <a:rPr lang="en-GB" altLang="en-US" sz="2800" dirty="0" smtClean="0"/>
              <a:t>photosynthesis</a:t>
            </a:r>
          </a:p>
          <a:p>
            <a:pPr marL="658368" lvl="1" indent="-246888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 smtClean="0"/>
          </a:p>
        </p:txBody>
      </p:sp>
      <p:sp>
        <p:nvSpPr>
          <p:cNvPr id="57348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762000"/>
            <a:ext cx="4038600" cy="60134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9" name="Picture 5" descr="food chain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21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96000" cy="6826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Food Webs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90600"/>
            <a:ext cx="4267200" cy="5957888"/>
          </a:xfrm>
        </p:spPr>
        <p:txBody>
          <a:bodyPr rtlCol="0">
            <a:spAutoFit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A food web is a </a:t>
            </a:r>
            <a:r>
              <a:rPr lang="en-GB" u="sng" dirty="0" smtClean="0">
                <a:solidFill>
                  <a:srgbClr val="FF3300"/>
                </a:solidFill>
              </a:rPr>
              <a:t>complex model </a:t>
            </a:r>
            <a:r>
              <a:rPr lang="en-GB" dirty="0" smtClean="0"/>
              <a:t>that shows how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flows in many directions </a:t>
            </a:r>
            <a:r>
              <a:rPr lang="en-GB" dirty="0" smtClean="0"/>
              <a:t>through an</a:t>
            </a:r>
          </a:p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 </a:t>
            </a:r>
            <a:r>
              <a:rPr lang="en-GB" dirty="0" smtClean="0"/>
              <a:t>   ecosystem. </a:t>
            </a:r>
          </a:p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Food webs always begin </a:t>
            </a:r>
          </a:p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    with producers on the    	bottom.</a:t>
            </a:r>
          </a:p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Producers (autotrophs, plants)can make their own food using  photosynthesis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33400"/>
            <a:ext cx="46736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07668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12177" y="8823"/>
            <a:ext cx="8708023" cy="627864"/>
          </a:xfr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>
                <a:solidFill>
                  <a:srgbClr val="FF0000"/>
                </a:solidFill>
              </a:rPr>
              <a:t>#16 Food Chains and Webs show: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5392" y="762000"/>
            <a:ext cx="8892139" cy="5396221"/>
          </a:xfr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 smtClean="0"/>
              <a:t>Energy flows from the producers, to the primary consumers, then secondary consumers, then tertiary consumers</a:t>
            </a:r>
          </a:p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 smtClean="0"/>
              <a:t>Arrows always point from prey to predator because it shows where energy is transferred to.</a:t>
            </a:r>
          </a:p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levels </a:t>
            </a:r>
            <a:r>
              <a:rPr lang="en-GB" sz="3200" dirty="0" smtClean="0"/>
              <a:t>or </a:t>
            </a:r>
            <a:r>
              <a:rPr lang="en-GB" sz="3200" u="sng" dirty="0" smtClean="0"/>
              <a:t>feeding steps</a:t>
            </a:r>
            <a:r>
              <a:rPr lang="en-GB" sz="3200" dirty="0" smtClean="0"/>
              <a:t>: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/>
              <a:t> </a:t>
            </a:r>
            <a:r>
              <a:rPr lang="en-GB" sz="3200" dirty="0" smtClean="0"/>
              <a:t>#17        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trophic level-Producers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/>
              <a:t>	</a:t>
            </a:r>
            <a:r>
              <a:rPr lang="en-GB" sz="3200" dirty="0" smtClean="0"/>
              <a:t>	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trophic level-Primary consumers 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/>
              <a:t>	</a:t>
            </a:r>
            <a:r>
              <a:rPr lang="en-GB" sz="3200" dirty="0" smtClean="0"/>
              <a:t>	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trophic level-	Secondary consumers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200" dirty="0"/>
              <a:t>	</a:t>
            </a:r>
            <a:r>
              <a:rPr lang="en-GB" sz="3200" dirty="0" smtClean="0"/>
              <a:t>	 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trophic level- Tertiary consumers </a:t>
            </a:r>
          </a:p>
        </p:txBody>
      </p:sp>
    </p:spTree>
    <p:extLst>
      <p:ext uri="{BB962C8B-B14F-4D97-AF65-F5344CB8AC3E}">
        <p14:creationId xmlns:p14="http://schemas.microsoft.com/office/powerpoint/2010/main" val="406076349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9050"/>
            <a:ext cx="8229600" cy="682625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The Ecological Pyramids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-76200" y="762000"/>
            <a:ext cx="4343400" cy="50338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/>
              <a:t>1. </a:t>
            </a:r>
            <a:r>
              <a:rPr lang="en-GB" b="1" u="sng" dirty="0" smtClean="0"/>
              <a:t>Energy Pyramid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Shows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</a:t>
            </a:r>
            <a:r>
              <a:rPr lang="en-GB" dirty="0" smtClean="0"/>
              <a:t> of </a:t>
            </a:r>
            <a:r>
              <a:rPr lang="en-GB" u="sng" dirty="0" smtClean="0"/>
              <a:t>energy</a:t>
            </a:r>
            <a:r>
              <a:rPr lang="en-GB" dirty="0" smtClean="0"/>
              <a:t> at each trophic level.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i="1" u="sng" dirty="0" smtClean="0"/>
              <a:t>The total energy transfer up is about 10%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#20 Not all food that is eaten can be digested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Some of the digested food is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as energy </a:t>
            </a:r>
            <a:r>
              <a:rPr lang="en-GB" sz="2400" dirty="0" smtClean="0"/>
              <a:t>and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Some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released as heat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 smtClean="0"/>
          </a:p>
        </p:txBody>
      </p:sp>
      <p:pic>
        <p:nvPicPr>
          <p:cNvPr id="60420" name="Picture 7" descr="http://jklsciencelab.weebly.com/uploads/2/0/6/4/2064940/6916636_orig.gif?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778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44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094413" cy="682625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The Ecological pyramids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990600"/>
            <a:ext cx="4648200" cy="5018088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7000"/>
              </a:lnSpc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smtClean="0"/>
              <a:t>2. </a:t>
            </a:r>
            <a:r>
              <a:rPr lang="en-GB" altLang="en-US" sz="2600" b="1" u="sng" smtClean="0"/>
              <a:t>Pyramid of numbers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Shows the number of organisms on each trophic level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Producers will always have the largest population size.</a:t>
            </a:r>
          </a:p>
          <a:p>
            <a:pPr marL="0" indent="0" eaLnBrk="1" hangingPunct="1">
              <a:lnSpc>
                <a:spcPct val="87000"/>
              </a:lnSpc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smtClean="0"/>
              <a:t>3. </a:t>
            </a:r>
            <a:r>
              <a:rPr lang="en-GB" altLang="en-US" sz="2600" b="1" u="sng" smtClean="0"/>
              <a:t>Biomass pyramid(living weight)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Shows the mass of organisms on each trophic level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Producers will always have the largest biomass</a:t>
            </a:r>
          </a:p>
        </p:txBody>
      </p:sp>
      <p:pic>
        <p:nvPicPr>
          <p:cNvPr id="61444" name="Picture 6" descr="http://www.google.com/url?source=imglanding&amp;ct=img&amp;q=http://wblrd.sk.ca/~sci10_dev/images/ecosystems_photos/pyramid_numbers.jpg&amp;sa=X&amp;ei=codgT6fiGIWIgweM_MTADQ&amp;ved=0CAwQ8wc&amp;usg=AFQjCNF-F__UNpRwKkukCyidJ9zd4RuI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334486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http://www.google.com/url?source=imglanding&amp;ct=img&amp;q=http://images.tutorvista.com/content/ecosystem/biomass-upright-pyramid.jpeg&amp;sa=X&amp;ei=wIdgT-T1FcPcgQeM-vWfCA&amp;ved=0CAwQ8wc&amp;usg=AFQjCNFaVjAm7qoIVt1CK5uEUEfVoR1d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965575"/>
            <a:ext cx="34226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29632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9050"/>
            <a:ext cx="8229600" cy="682625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The Ecological Pyramids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-76200" y="762000"/>
            <a:ext cx="4343400" cy="50338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/>
              <a:t>1. </a:t>
            </a:r>
            <a:r>
              <a:rPr lang="en-GB" b="1" u="sng" dirty="0" smtClean="0"/>
              <a:t>Energy Pyramid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Shows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</a:t>
            </a:r>
            <a:r>
              <a:rPr lang="en-GB" dirty="0" smtClean="0"/>
              <a:t> of </a:t>
            </a:r>
            <a:r>
              <a:rPr lang="en-GB" u="sng" dirty="0" smtClean="0"/>
              <a:t>energy</a:t>
            </a:r>
            <a:r>
              <a:rPr lang="en-GB" dirty="0" smtClean="0"/>
              <a:t> at each trophic level.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i="1" u="sng" dirty="0" smtClean="0"/>
              <a:t>The total energy transfer up is about 10%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Not all food that is eaten can be digested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Some of the digested food is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as energy </a:t>
            </a:r>
            <a:r>
              <a:rPr lang="en-GB" sz="2400" dirty="0" smtClean="0"/>
              <a:t>and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/>
              <a:t>Some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released as heat</a:t>
            </a:r>
          </a:p>
          <a:p>
            <a:pPr marL="658368" lvl="1" indent="-274320" eaLnBrk="1" fontAlgn="auto" hangingPunct="1">
              <a:lnSpc>
                <a:spcPct val="87000"/>
              </a:lnSpc>
              <a:spcAft>
                <a:spcPts val="0"/>
              </a:spcAft>
              <a:buFont typeface="Georgia"/>
              <a:buChar char="▫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 smtClean="0"/>
          </a:p>
        </p:txBody>
      </p:sp>
      <p:pic>
        <p:nvPicPr>
          <p:cNvPr id="60420" name="Picture 7" descr="http://jklsciencelab.weebly.com/uploads/2/0/6/4/2064940/6916636_orig.gif?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778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1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000" b="1" u="sng" dirty="0">
                <a:solidFill>
                  <a:schemeClr val="tx1"/>
                </a:solidFill>
              </a:rPr>
              <a:t>5 TYPES OF HETEROTROPHS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5"/>
            <a:ext cx="8294370" cy="6400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1</a:t>
            </a:r>
            <a:r>
              <a:rPr lang="en-US" sz="2800" b="1" dirty="0"/>
              <a:t>.  </a:t>
            </a:r>
            <a:r>
              <a:rPr lang="en-US" sz="2800" b="1" u="sng" dirty="0"/>
              <a:t>Herbivores</a:t>
            </a:r>
            <a:r>
              <a:rPr lang="en-US" sz="2800" dirty="0"/>
              <a:t>:  consumers that eat only </a:t>
            </a:r>
            <a:r>
              <a:rPr lang="en-US" sz="2800" b="1" u="sng" dirty="0" smtClean="0"/>
              <a:t>producers</a:t>
            </a:r>
            <a:r>
              <a:rPr lang="en-US" sz="2800" dirty="0" smtClean="0"/>
              <a:t>.  </a:t>
            </a:r>
            <a:r>
              <a:rPr lang="en-US" sz="2800" dirty="0"/>
              <a:t>These are also known as </a:t>
            </a:r>
            <a:r>
              <a:rPr lang="en-US" sz="2800" b="1" u="sng" dirty="0" smtClean="0"/>
              <a:t>primary </a:t>
            </a:r>
            <a:r>
              <a:rPr lang="en-US" sz="2800" dirty="0" smtClean="0"/>
              <a:t>consumers </a:t>
            </a:r>
            <a:r>
              <a:rPr lang="en-US" sz="2800" b="1" u="sng" dirty="0" smtClean="0"/>
              <a:t>Ex. Deer, insects, rabbits</a:t>
            </a: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 </a:t>
            </a:r>
            <a:endParaRPr lang="en-US" sz="2800" b="1" dirty="0" smtClean="0"/>
          </a:p>
          <a:p>
            <a:pPr marL="68580" indent="0">
              <a:buNone/>
            </a:pPr>
            <a:endParaRPr lang="en-US" sz="2800" b="1" dirty="0"/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2</a:t>
            </a:r>
            <a:r>
              <a:rPr lang="en-US" sz="2800" b="1" dirty="0"/>
              <a:t>.  </a:t>
            </a:r>
            <a:r>
              <a:rPr lang="en-US" sz="2800" b="1" u="sng" dirty="0"/>
              <a:t>Carnivores</a:t>
            </a:r>
            <a:r>
              <a:rPr lang="en-US" sz="2800" dirty="0"/>
              <a:t>:  consumers that kill and eat only other </a:t>
            </a:r>
            <a:r>
              <a:rPr lang="en-US" sz="2800" b="1" u="sng" dirty="0" smtClean="0"/>
              <a:t>consumers. </a:t>
            </a:r>
            <a:r>
              <a:rPr lang="en-US" sz="2800" dirty="0" smtClean="0"/>
              <a:t>These </a:t>
            </a:r>
            <a:r>
              <a:rPr lang="en-US" sz="2800" dirty="0"/>
              <a:t>are also known as </a:t>
            </a:r>
            <a:r>
              <a:rPr lang="en-US" sz="2800" b="1" u="sng" dirty="0" smtClean="0"/>
              <a:t>secondary </a:t>
            </a:r>
            <a:r>
              <a:rPr lang="en-US" sz="2800" dirty="0" smtClean="0"/>
              <a:t>consumers </a:t>
            </a:r>
            <a:r>
              <a:rPr lang="en-US" sz="2800" dirty="0"/>
              <a:t>or </a:t>
            </a:r>
            <a:r>
              <a:rPr lang="en-US" sz="2800" b="1" u="sng" dirty="0" smtClean="0"/>
              <a:t>tertiary </a:t>
            </a:r>
            <a:r>
              <a:rPr lang="en-US" sz="2800" dirty="0" smtClean="0"/>
              <a:t>consumers </a:t>
            </a:r>
            <a:r>
              <a:rPr lang="en-US" sz="2800" b="1" u="sng" dirty="0" smtClean="0"/>
              <a:t>Ex. Lions, tigers</a:t>
            </a:r>
            <a:endParaRPr lang="en-US" sz="2800" dirty="0"/>
          </a:p>
          <a:p>
            <a:pPr marL="6858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6156" name="Picture 12" descr="http://upload.wikimedia.org/wikipedia/commons/thumb/3/3b/Rabbit_in_montana.jpg/250px-Rabbit_in_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9255"/>
            <a:ext cx="2228850" cy="19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thumb/7/74/Insect_collage.png/220px-Insect_coll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2095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nhptv.org/natureworks/graphics/whitetaileddeer1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69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6400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</a:t>
            </a:r>
            <a:r>
              <a:rPr lang="en-US" sz="2800" b="1" dirty="0"/>
              <a:t>.  </a:t>
            </a:r>
            <a:r>
              <a:rPr lang="en-US" sz="2800" b="1" u="sng" dirty="0"/>
              <a:t>Omnivores</a:t>
            </a:r>
            <a:r>
              <a:rPr lang="en-US" sz="2800" dirty="0"/>
              <a:t>:  consumers that eat both </a:t>
            </a:r>
            <a:r>
              <a:rPr lang="en-US" sz="2800" b="1" u="sng" dirty="0" smtClean="0"/>
              <a:t>plants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animals</a:t>
            </a:r>
            <a:r>
              <a:rPr lang="en-US" sz="2800" b="1" dirty="0" smtClean="0"/>
              <a:t>.  </a:t>
            </a:r>
            <a:r>
              <a:rPr lang="en-US" sz="2800" dirty="0" smtClean="0"/>
              <a:t>They </a:t>
            </a:r>
            <a:r>
              <a:rPr lang="en-US" sz="2800" dirty="0"/>
              <a:t>can also be </a:t>
            </a:r>
            <a:r>
              <a:rPr lang="en-US" sz="2800" b="1" dirty="0"/>
              <a:t>secondary </a:t>
            </a:r>
            <a:r>
              <a:rPr lang="en-US" sz="2800" dirty="0"/>
              <a:t>or </a:t>
            </a:r>
            <a:r>
              <a:rPr lang="en-US" sz="2800" b="1" dirty="0"/>
              <a:t>tertiary</a:t>
            </a:r>
            <a:r>
              <a:rPr lang="en-US" sz="2800" dirty="0"/>
              <a:t> consumers.</a:t>
            </a:r>
          </a:p>
          <a:p>
            <a:pPr marL="68580" indent="0">
              <a:buNone/>
            </a:pPr>
            <a:endParaRPr lang="en-US" sz="2800" dirty="0"/>
          </a:p>
        </p:txBody>
      </p:sp>
      <p:pic>
        <p:nvPicPr>
          <p:cNvPr id="7172" name="Picture 4" descr="http://upload.wikimedia.org/wikipedia/commons/thumb/8/82/Medved_mzoo.jpg/220px-Medved_mz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822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5thanimals.wikispaces.com/file/view/chimpanzee.jpg/219763732/378x266/chimpanz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6004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nkity.com/catalog/img/2/2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29012"/>
            <a:ext cx="1800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 smtClean="0"/>
              <a:t>  4</a:t>
            </a:r>
            <a:r>
              <a:rPr lang="en-US" sz="2800" b="1" dirty="0"/>
              <a:t>.  </a:t>
            </a:r>
            <a:r>
              <a:rPr lang="en-US" sz="2800" b="1" u="sng" dirty="0"/>
              <a:t>Scavengers</a:t>
            </a:r>
            <a:r>
              <a:rPr lang="en-US" sz="2800" dirty="0"/>
              <a:t>:  consumers that </a:t>
            </a:r>
            <a:r>
              <a:rPr lang="en-US" sz="2800" b="1" dirty="0"/>
              <a:t>DO NOT</a:t>
            </a:r>
            <a:r>
              <a:rPr lang="en-US" sz="2800" dirty="0"/>
              <a:t> </a:t>
            </a:r>
            <a:r>
              <a:rPr lang="en-US" sz="2800" b="1" u="sng" dirty="0" smtClean="0"/>
              <a:t>hunt </a:t>
            </a:r>
            <a:r>
              <a:rPr lang="en-US" sz="2800" dirty="0" smtClean="0"/>
              <a:t>for </a:t>
            </a:r>
            <a:r>
              <a:rPr lang="en-US" sz="2800" dirty="0"/>
              <a:t>food, instead, they eat animals that have already died. </a:t>
            </a:r>
            <a:endParaRPr lang="en-US" sz="2800" dirty="0" smtClean="0"/>
          </a:p>
          <a:p>
            <a:r>
              <a:rPr lang="en-US" sz="2800" dirty="0" smtClean="0"/>
              <a:t>Example: vulchers(buzzards)</a:t>
            </a:r>
            <a:endParaRPr lang="en-US" dirty="0"/>
          </a:p>
          <a:p>
            <a:pPr marL="0" lvl="0" indent="0">
              <a:buNone/>
            </a:pPr>
            <a:endParaRPr lang="en-US" sz="2800" dirty="0"/>
          </a:p>
        </p:txBody>
      </p:sp>
      <p:pic>
        <p:nvPicPr>
          <p:cNvPr id="11266" name="Picture 2" descr="http://www.dcresource.com/forums/attachment.php?attachmentid=10291&amp;stc=1&amp;d=1142460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76221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7024"/>
            <a:ext cx="8458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 smtClean="0"/>
          </a:p>
          <a:p>
            <a:r>
              <a:rPr lang="en-US" sz="2800" b="1" dirty="0"/>
              <a:t>5.  </a:t>
            </a:r>
            <a:r>
              <a:rPr lang="en-US" sz="2800" b="1" u="sng" dirty="0"/>
              <a:t>Decomposers</a:t>
            </a:r>
            <a:r>
              <a:rPr lang="en-US" sz="2800" dirty="0"/>
              <a:t>:  consumers that </a:t>
            </a:r>
            <a:r>
              <a:rPr lang="en-US" sz="2800" b="1" u="sng" dirty="0" smtClean="0"/>
              <a:t>break</a:t>
            </a:r>
            <a:r>
              <a:rPr lang="en-US" sz="2800" dirty="0" smtClean="0"/>
              <a:t> </a:t>
            </a:r>
            <a:r>
              <a:rPr lang="en-US" sz="2800" b="1" u="sng" dirty="0" smtClean="0"/>
              <a:t>down </a:t>
            </a:r>
            <a:r>
              <a:rPr lang="en-US" sz="2800" dirty="0" smtClean="0"/>
              <a:t>dead </a:t>
            </a:r>
            <a:r>
              <a:rPr lang="en-US" sz="2800" dirty="0"/>
              <a:t>organisms and return the nutrients to the soil so they can be used again (</a:t>
            </a:r>
            <a:r>
              <a:rPr lang="en-US" sz="2800" dirty="0" smtClean="0"/>
              <a:t>recycling </a:t>
            </a:r>
            <a:r>
              <a:rPr lang="en-US" sz="2800" dirty="0"/>
              <a:t>of nutrients</a:t>
            </a:r>
            <a:r>
              <a:rPr lang="en-US" sz="2800" dirty="0" smtClean="0"/>
              <a:t>).                 Ex. Bacteria</a:t>
            </a:r>
          </a:p>
          <a:p>
            <a:pPr marL="6858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6858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Ex. mushrooms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					Ex. Worms</a:t>
            </a:r>
            <a:endParaRPr lang="en-US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8646"/>
            <a:ext cx="22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5" name="Picture 19" descr="http://www.fcps.edu/islandcreekes/ecology/Fungus/Honey%20Mushroom/kaminski_armillaria_mell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6089" r="15630"/>
          <a:stretch/>
        </p:blipFill>
        <p:spPr bwMode="auto">
          <a:xfrm>
            <a:off x="1219200" y="3662901"/>
            <a:ext cx="3048000" cy="29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1" descr="http://ww2.valdosta.edu/~rkbryant/worm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1" name="Picture 25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5105400" y="2667001"/>
            <a:ext cx="329565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3.bp.blogspot.com/_PuoJ2BG8mkc/TE131jGZcUI/AAAAAAAACgY/QW5lcaK27qU/s1600/garden+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895600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9014460" cy="9604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CLOSE RELATIONSHIPS BETWEEN ORGANISMS FOR SURVIVAL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0130"/>
            <a:ext cx="8305800" cy="5791200"/>
          </a:xfrm>
        </p:spPr>
        <p:txBody>
          <a:bodyPr>
            <a:normAutofit/>
          </a:bodyPr>
          <a:lstStyle/>
          <a:p>
            <a:r>
              <a:rPr lang="en-US" sz="2800" dirty="0"/>
              <a:t>*  </a:t>
            </a:r>
            <a:r>
              <a:rPr lang="en-US" sz="2800" b="1" u="sng" dirty="0"/>
              <a:t>Symbiosis</a:t>
            </a:r>
            <a:r>
              <a:rPr lang="en-US" sz="2800" dirty="0"/>
              <a:t>:  the </a:t>
            </a:r>
            <a:r>
              <a:rPr lang="en-US" sz="2800" b="1" u="sng" dirty="0" smtClean="0"/>
              <a:t>close </a:t>
            </a:r>
            <a:r>
              <a:rPr lang="en-US" sz="2800" dirty="0" smtClean="0"/>
              <a:t>and </a:t>
            </a:r>
            <a:r>
              <a:rPr lang="en-US" sz="2800" dirty="0"/>
              <a:t>permanent relationship between organisms of different  </a:t>
            </a:r>
            <a:r>
              <a:rPr lang="en-US" sz="2800" b="1" u="sng" dirty="0" smtClean="0"/>
              <a:t>species</a:t>
            </a:r>
            <a:endParaRPr lang="en-US" sz="2800" b="1" u="sng" dirty="0"/>
          </a:p>
          <a:p>
            <a:r>
              <a:rPr lang="en-US" b="1" i="1" dirty="0" smtClean="0"/>
              <a:t>Types of symbiotic relationships</a:t>
            </a: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1.  </a:t>
            </a:r>
            <a:r>
              <a:rPr lang="en-US" b="1" u="sng" dirty="0" smtClean="0"/>
              <a:t>Commensalism</a:t>
            </a:r>
            <a:r>
              <a:rPr lang="en-US" dirty="0" smtClean="0"/>
              <a:t>:  A symbiotic relationship in which one species </a:t>
            </a:r>
            <a:r>
              <a:rPr lang="en-US" b="1" u="sng" dirty="0" smtClean="0"/>
              <a:t>benefits </a:t>
            </a:r>
            <a:r>
              <a:rPr lang="en-US" dirty="0" smtClean="0"/>
              <a:t>and the other species is neither </a:t>
            </a:r>
            <a:r>
              <a:rPr lang="en-US" b="1" u="sng" dirty="0" smtClean="0"/>
              <a:t>harmed </a:t>
            </a:r>
            <a:r>
              <a:rPr lang="en-US" dirty="0" smtClean="0"/>
              <a:t>nor </a:t>
            </a:r>
            <a:r>
              <a:rPr lang="en-US" b="1" u="sng" dirty="0" smtClean="0"/>
              <a:t>benefited</a:t>
            </a:r>
          </a:p>
          <a:p>
            <a:r>
              <a:rPr lang="en-US" b="1" u="sng" dirty="0" smtClean="0"/>
              <a:t>Ex</a:t>
            </a:r>
            <a:r>
              <a:rPr lang="en-US" b="1" u="sng" dirty="0"/>
              <a:t>. </a:t>
            </a:r>
            <a:r>
              <a:rPr lang="en-US" b="1" u="sng" dirty="0" smtClean="0"/>
              <a:t>Birds building a nest in </a:t>
            </a:r>
            <a:r>
              <a:rPr lang="en-US" b="1" u="sng" dirty="0"/>
              <a:t>a </a:t>
            </a:r>
            <a:r>
              <a:rPr lang="en-US" b="1" u="sng" dirty="0" smtClean="0"/>
              <a:t>tree</a:t>
            </a:r>
            <a:endParaRPr lang="en-US" sz="2000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r>
              <a:rPr lang="en-US" b="1" dirty="0" smtClean="0"/>
              <a:t>                                                            </a:t>
            </a:r>
          </a:p>
          <a:p>
            <a:pPr marL="2286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and</a:t>
            </a:r>
          </a:p>
          <a:p>
            <a:pPr marL="228600" lvl="1" indent="-228600">
              <a:buNone/>
            </a:pPr>
            <a:endParaRPr lang="en-US" dirty="0"/>
          </a:p>
        </p:txBody>
      </p:sp>
      <p:pic>
        <p:nvPicPr>
          <p:cNvPr id="8198" name="Picture 6" descr="http://www.clker.com/cliparts/2/y/n/p/b/1/tango-face-pla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138533"/>
            <a:ext cx="1832429" cy="18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08169"/>
            <a:ext cx="2286000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fishwrapper.files.wordpress.com/2008/07/baby-birds-002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89179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03"/>
            <a:ext cx="83058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2.  </a:t>
            </a:r>
            <a:r>
              <a:rPr lang="en-US" sz="2800" b="1" u="sng" dirty="0"/>
              <a:t>Mutualism</a:t>
            </a:r>
            <a:r>
              <a:rPr lang="en-US" sz="2800" dirty="0"/>
              <a:t>:  A symbiotic relationship in which </a:t>
            </a:r>
            <a:r>
              <a:rPr lang="en-US" sz="2800" b="1" i="1" u="sng" dirty="0"/>
              <a:t>both</a:t>
            </a:r>
            <a:r>
              <a:rPr lang="en-US" sz="2800" i="1" dirty="0"/>
              <a:t> </a:t>
            </a:r>
            <a:r>
              <a:rPr lang="en-US" sz="2800" dirty="0"/>
              <a:t>species </a:t>
            </a:r>
            <a:r>
              <a:rPr lang="en-US" sz="2800" b="1" u="sng" dirty="0" smtClean="0"/>
              <a:t>benefit</a:t>
            </a:r>
            <a:endParaRPr lang="en-US" sz="2800" b="1" u="sng" dirty="0"/>
          </a:p>
          <a:p>
            <a:r>
              <a:rPr lang="en-US" sz="2800" b="1" u="sng" dirty="0"/>
              <a:t>E</a:t>
            </a:r>
            <a:r>
              <a:rPr lang="en-US" sz="2800" b="1" u="sng" dirty="0" smtClean="0"/>
              <a:t>x</a:t>
            </a:r>
            <a:r>
              <a:rPr lang="en-US" sz="2800" b="1" u="sng" dirty="0"/>
              <a:t>. Clown fish and the sea anemone</a:t>
            </a:r>
            <a:endParaRPr lang="en-US" sz="2800" u="sng" dirty="0"/>
          </a:p>
          <a:p>
            <a:r>
              <a:rPr lang="en-US" sz="2800" b="1" dirty="0"/>
              <a:t>-the fish chase away sea anemones predators, while the fish gets protected from its predators.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r>
              <a:rPr lang="en-US" b="1" dirty="0" smtClean="0"/>
              <a:t>                                            </a:t>
            </a:r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 smtClean="0"/>
              <a:t>                     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Types of symbiotic relationships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7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2188845" cy="1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22541"/>
            <a:ext cx="2301240" cy="1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7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12" y="3581400"/>
            <a:ext cx="3429000" cy="301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Types </a:t>
            </a:r>
            <a:r>
              <a:rPr lang="en-US" b="1" i="1" u="sng" dirty="0"/>
              <a:t>of symbiotic </a:t>
            </a:r>
            <a:r>
              <a:rPr lang="en-US" b="1" i="1" u="sng" dirty="0" smtClean="0"/>
              <a:t>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426"/>
            <a:ext cx="83820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3.  </a:t>
            </a:r>
            <a:r>
              <a:rPr lang="en-US" sz="2800" b="1" u="sng" dirty="0"/>
              <a:t>Parasitism</a:t>
            </a:r>
            <a:r>
              <a:rPr lang="en-US" sz="2800" dirty="0"/>
              <a:t>:  A symbiotic relationship in which one organism </a:t>
            </a:r>
            <a:r>
              <a:rPr lang="en-US" sz="2800" b="1" u="sng" dirty="0" smtClean="0"/>
              <a:t>benefits </a:t>
            </a:r>
            <a:r>
              <a:rPr lang="en-US" sz="2800" dirty="0" smtClean="0"/>
              <a:t>but </a:t>
            </a:r>
            <a:r>
              <a:rPr lang="en-US" sz="2800" dirty="0"/>
              <a:t>the other one is </a:t>
            </a:r>
            <a:r>
              <a:rPr lang="en-US" sz="2800" b="1" u="sng" dirty="0" smtClean="0"/>
              <a:t>harmed.</a:t>
            </a:r>
            <a:endParaRPr lang="en-US" sz="2800" b="1" u="sng" dirty="0"/>
          </a:p>
          <a:p>
            <a:r>
              <a:rPr lang="en-US" sz="2800" b="1" u="sng" dirty="0"/>
              <a:t>Example: Fleas on dogs</a:t>
            </a:r>
            <a:endParaRPr lang="en-US" sz="2800" u="sng" dirty="0"/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 smtClean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endParaRPr lang="en-US" dirty="0" smtClean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and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3761"/>
            <a:ext cx="2362200" cy="16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wellingintheword.files.wordpress.com/2011/07/sad-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67" y="5003761"/>
            <a:ext cx="1702433" cy="17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ontrol_dog_fl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1801"/>
            <a:ext cx="3471612" cy="35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Types </a:t>
            </a:r>
            <a:r>
              <a:rPr lang="en-US" b="1" i="1" u="sng" dirty="0"/>
              <a:t>of symbiotic </a:t>
            </a:r>
            <a:r>
              <a:rPr lang="en-US" b="1" i="1" u="sng" dirty="0" smtClean="0"/>
              <a:t>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6712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* </a:t>
            </a:r>
            <a:r>
              <a:rPr lang="en-US" sz="2800" dirty="0"/>
              <a:t>Another type of relationship is </a:t>
            </a:r>
            <a:r>
              <a:rPr lang="en-US" sz="2800" b="1" u="sng" dirty="0"/>
              <a:t>Predation</a:t>
            </a:r>
            <a:r>
              <a:rPr lang="en-US" sz="2800" dirty="0"/>
              <a:t>, which is a </a:t>
            </a:r>
            <a:r>
              <a:rPr lang="en-US" sz="2800" b="1" dirty="0" smtClean="0"/>
              <a:t>predator</a:t>
            </a:r>
            <a:r>
              <a:rPr lang="en-US" sz="2800" dirty="0" smtClean="0"/>
              <a:t>( </a:t>
            </a:r>
            <a:r>
              <a:rPr lang="en-US" sz="2800" b="1" u="sng" dirty="0" smtClean="0"/>
              <a:t>hunter</a:t>
            </a:r>
            <a:r>
              <a:rPr lang="en-US" sz="2800" dirty="0" smtClean="0"/>
              <a:t>) </a:t>
            </a:r>
            <a:r>
              <a:rPr lang="en-US" sz="2800" dirty="0"/>
              <a:t>and  </a:t>
            </a:r>
            <a:r>
              <a:rPr lang="en-US" sz="2800" b="1" dirty="0"/>
              <a:t>prey </a:t>
            </a:r>
            <a:r>
              <a:rPr lang="en-US" sz="2800" dirty="0"/>
              <a:t>( </a:t>
            </a:r>
            <a:r>
              <a:rPr lang="en-US" sz="2800" b="1" u="sng" dirty="0" smtClean="0"/>
              <a:t>killed</a:t>
            </a:r>
            <a:r>
              <a:rPr lang="en-US" sz="2800" dirty="0" smtClean="0"/>
              <a:t>) </a:t>
            </a:r>
            <a:r>
              <a:rPr lang="en-US" sz="2800" dirty="0"/>
              <a:t>relationship. The predator </a:t>
            </a:r>
            <a:r>
              <a:rPr lang="en-US" sz="2800" b="1" u="sng" dirty="0" smtClean="0"/>
              <a:t>hunts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kills </a:t>
            </a:r>
            <a:r>
              <a:rPr lang="en-US" sz="2800" dirty="0" smtClean="0"/>
              <a:t>the </a:t>
            </a:r>
            <a:r>
              <a:rPr lang="en-US" sz="2800" dirty="0"/>
              <a:t>prey.  </a:t>
            </a:r>
            <a:endParaRPr lang="en-US" sz="2800" dirty="0" smtClean="0"/>
          </a:p>
          <a:p>
            <a:r>
              <a:rPr lang="en-US" sz="2800" b="1" u="sng" dirty="0" smtClean="0"/>
              <a:t>Ex: lions and zebras </a:t>
            </a:r>
            <a:endParaRPr lang="en-US" sz="2800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shamwarigroup.com/assets/shamwari%20blog/shamwari%20lion%20hunt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5912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6347</TotalTime>
  <Words>735</Words>
  <Application>Microsoft Office PowerPoint</Application>
  <PresentationFormat>On-screen Show (4:3)</PresentationFormat>
  <Paragraphs>138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Courier New</vt:lpstr>
      <vt:lpstr>Georgia</vt:lpstr>
      <vt:lpstr>StarSymbol</vt:lpstr>
      <vt:lpstr>Symbol</vt:lpstr>
      <vt:lpstr>Times New Roman</vt:lpstr>
      <vt:lpstr>Wingdings 2</vt:lpstr>
      <vt:lpstr>iRespondGraphMaster</vt:lpstr>
      <vt:lpstr>iRespondQuestionMaster</vt:lpstr>
      <vt:lpstr>Austin</vt:lpstr>
      <vt:lpstr> FEEDING RELATIONSHIPS:   How do organisms obtain their energy?</vt:lpstr>
      <vt:lpstr>5 TYPES OF HETEROTROPHS</vt:lpstr>
      <vt:lpstr>5 types of heterotrophs</vt:lpstr>
      <vt:lpstr>5 types of heterotrophs</vt:lpstr>
      <vt:lpstr>5 types of heterotrophs</vt:lpstr>
      <vt:lpstr>CLOSE RELATIONSHIPS BETWEEN ORGANISMS FOR SURVIVAL</vt:lpstr>
      <vt:lpstr>Types of symbiotic relationships </vt:lpstr>
      <vt:lpstr>Types of symbiotic relationships</vt:lpstr>
      <vt:lpstr>Types of symbiotic relationships</vt:lpstr>
      <vt:lpstr>Ecology  How does energy and matter cycle through an ecosystem?</vt:lpstr>
      <vt:lpstr>Matter and Energy Transfer in an Ecosystem</vt:lpstr>
      <vt:lpstr>Food chains</vt:lpstr>
      <vt:lpstr>Food Webs</vt:lpstr>
      <vt:lpstr>#16 Food Chains and Webs show: </vt:lpstr>
      <vt:lpstr>The Ecological Pyramids</vt:lpstr>
      <vt:lpstr>The Ecological pyramids</vt:lpstr>
      <vt:lpstr>The Ecological Pyramids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Starlett Thomas</cp:lastModifiedBy>
  <cp:revision>227</cp:revision>
  <cp:lastPrinted>2014-11-03T21:16:29Z</cp:lastPrinted>
  <dcterms:created xsi:type="dcterms:W3CDTF">2012-08-12T15:53:18Z</dcterms:created>
  <dcterms:modified xsi:type="dcterms:W3CDTF">2017-04-17T01:04:39Z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