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sldIdLst>
    <p:sldId id="274" r:id="rId3"/>
    <p:sldId id="275" r:id="rId4"/>
    <p:sldId id="276" r:id="rId5"/>
    <p:sldId id="277" r:id="rId6"/>
    <p:sldId id="256" r:id="rId7"/>
    <p:sldId id="257" r:id="rId8"/>
    <p:sldId id="258" r:id="rId9"/>
    <p:sldId id="259" r:id="rId10"/>
    <p:sldId id="260" r:id="rId11"/>
    <p:sldId id="261" r:id="rId12"/>
    <p:sldId id="265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7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videos/search?q=video+on+macromolecules&amp;FORM=VIRE5#view=detail&amp;mid=202B3F055E1455710655202B3F055E1455710655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Warm-Up page 25 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Water consist of what 2 elements?</a:t>
            </a:r>
          </a:p>
          <a:p>
            <a:r>
              <a:rPr lang="en-US" sz="5400" dirty="0" smtClean="0"/>
              <a:t>Is water considered organic?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914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" y="3810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Surface Tension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461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Ex. Over filled glass, water</a:t>
            </a:r>
          </a:p>
          <a:p>
            <a:pPr marL="0" indent="0">
              <a:buNone/>
            </a:pPr>
            <a:r>
              <a:rPr lang="en-US" dirty="0" smtClean="0"/>
              <a:t>Strider and droplets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water strider</a:t>
            </a:r>
            <a:endParaRPr lang="en-US" dirty="0"/>
          </a:p>
        </p:txBody>
      </p:sp>
      <p:pic>
        <p:nvPicPr>
          <p:cNvPr id="5122" name="Picture 2" descr="http://cast.ap.buffalo.edu/courses/s08/arc640/Moran/images/paperCli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124110" cy="35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pip-mainz.mpg.de/documents/akbu/media/stri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9" y="21771"/>
            <a:ext cx="4724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ater Surface Ten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b="1" u="sng" dirty="0"/>
              <a:t>The 6 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</a:t>
            </a:r>
            <a:r>
              <a:rPr lang="en-US" dirty="0"/>
              <a:t>  </a:t>
            </a:r>
            <a:r>
              <a:rPr lang="en-US" b="1" u="sng" dirty="0"/>
              <a:t>Water has Capillary Action</a:t>
            </a:r>
            <a:endParaRPr lang="en-US" dirty="0"/>
          </a:p>
          <a:p>
            <a:r>
              <a:rPr lang="en-US" dirty="0"/>
              <a:t>-  Water will move </a:t>
            </a:r>
            <a:r>
              <a:rPr lang="en-US" b="1" u="sng" dirty="0" smtClean="0"/>
              <a:t>UPWARDS </a:t>
            </a:r>
            <a:r>
              <a:rPr lang="en-US" dirty="0" smtClean="0"/>
              <a:t>in </a:t>
            </a:r>
            <a:r>
              <a:rPr lang="en-US" dirty="0"/>
              <a:t>the very thin tubes found in the </a:t>
            </a:r>
            <a:r>
              <a:rPr lang="en-US" b="1" u="sng" dirty="0" smtClean="0"/>
              <a:t>roots </a:t>
            </a:r>
            <a:r>
              <a:rPr lang="en-US" dirty="0" smtClean="0"/>
              <a:t>and </a:t>
            </a:r>
            <a:r>
              <a:rPr lang="en-US" b="1" u="sng" dirty="0" smtClean="0"/>
              <a:t>stems </a:t>
            </a:r>
            <a:r>
              <a:rPr lang="en-US" dirty="0" smtClean="0"/>
              <a:t>of </a:t>
            </a:r>
            <a:r>
              <a:rPr lang="en-US" dirty="0"/>
              <a:t>plants so that water and </a:t>
            </a:r>
            <a:r>
              <a:rPr lang="en-US" b="1" u="sng" dirty="0" smtClean="0"/>
              <a:t>nutrients </a:t>
            </a:r>
            <a:r>
              <a:rPr lang="en-US" dirty="0" smtClean="0"/>
              <a:t>can </a:t>
            </a:r>
            <a:r>
              <a:rPr lang="en-US" dirty="0"/>
              <a:t>be delivered throughout the entire plant.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.webanswers.com/post-images/C/C3/9421C260-F54E-4073-B486B97586D646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93465"/>
            <a:ext cx="3200400" cy="30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Capillary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43308" cy="350897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farm4.static.flickr.com/3035/2766394847_446daae2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2922814"/>
            <a:ext cx="4952096" cy="35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evespanglerscience.com/uploads/images/experiments/color-changing-flower-20110202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55471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02.edu-cdn.com/files/228801_228900/228876/file_2288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6071"/>
            <a:ext cx="1777190" cy="27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6 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01000" cy="4038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</a:t>
            </a:r>
            <a:r>
              <a:rPr lang="en-US" dirty="0" smtClean="0"/>
              <a:t>  </a:t>
            </a:r>
            <a:r>
              <a:rPr lang="en-US" b="1" u="sng" dirty="0"/>
              <a:t>Water has a High Heat of Vaporization</a:t>
            </a:r>
            <a:endParaRPr lang="en-US" dirty="0"/>
          </a:p>
          <a:p>
            <a:r>
              <a:rPr lang="en-US" b="1" dirty="0"/>
              <a:t>-  </a:t>
            </a:r>
            <a:r>
              <a:rPr lang="en-US" dirty="0"/>
              <a:t>It takes </a:t>
            </a:r>
            <a:r>
              <a:rPr lang="en-US" b="1" u="sng" dirty="0" smtClean="0"/>
              <a:t>A LOT </a:t>
            </a:r>
            <a:r>
              <a:rPr lang="en-US" dirty="0" smtClean="0"/>
              <a:t>of </a:t>
            </a:r>
            <a:r>
              <a:rPr lang="en-US" dirty="0"/>
              <a:t>energy to make water </a:t>
            </a:r>
            <a:r>
              <a:rPr lang="en-US" b="1" u="sng" dirty="0" smtClean="0"/>
              <a:t>evaporate </a:t>
            </a:r>
            <a:r>
              <a:rPr lang="en-US" dirty="0" smtClean="0"/>
              <a:t>because </a:t>
            </a:r>
            <a:r>
              <a:rPr lang="en-US" dirty="0"/>
              <a:t>water molecules are </a:t>
            </a:r>
            <a:r>
              <a:rPr lang="en-US" b="1" u="sng" dirty="0" smtClean="0"/>
              <a:t>strongly </a:t>
            </a:r>
            <a:r>
              <a:rPr lang="en-US" dirty="0" smtClean="0"/>
              <a:t>attracted </a:t>
            </a:r>
            <a:r>
              <a:rPr lang="en-US" dirty="0"/>
              <a:t>to one another.</a:t>
            </a:r>
          </a:p>
          <a:p>
            <a:r>
              <a:rPr lang="en-US" dirty="0"/>
              <a:t>-  Water carries </a:t>
            </a:r>
            <a:r>
              <a:rPr lang="en-US" b="1" u="sng" dirty="0" smtClean="0"/>
              <a:t>heat </a:t>
            </a:r>
            <a:r>
              <a:rPr lang="en-US" dirty="0" smtClean="0"/>
              <a:t>with </a:t>
            </a:r>
            <a:r>
              <a:rPr lang="en-US" dirty="0"/>
              <a:t>it when it evaporates, which allows organisms to get rid of excess </a:t>
            </a:r>
            <a:r>
              <a:rPr lang="en-US" b="1" u="sng" dirty="0" smtClean="0"/>
              <a:t>heat, </a:t>
            </a:r>
            <a:r>
              <a:rPr lang="en-US" dirty="0" smtClean="0"/>
              <a:t>which </a:t>
            </a:r>
            <a:r>
              <a:rPr lang="en-US" dirty="0"/>
              <a:t>cools them off.</a:t>
            </a:r>
          </a:p>
          <a:p>
            <a:pPr marL="0" indent="0">
              <a:buNone/>
            </a:pPr>
            <a:endParaRPr lang="en-US" b="1" u="sng" dirty="0"/>
          </a:p>
          <a:p>
            <a:pPr marL="6858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High Heat of Vaporization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001000" cy="350897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http://4.bp.blogspot.com/-q8Qlel3Tz9w/UAyMTudCsDI/AAAAAAAAADo/dB7_Hs6nZ6Y/s1600/sweating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6954"/>
            <a:ext cx="336804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nr.mo.gov/env/wpp/boil/Boi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248446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6 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4.  </a:t>
            </a:r>
            <a:r>
              <a:rPr lang="en-US" b="1" u="sng" dirty="0"/>
              <a:t>Water Resists Temperature Change</a:t>
            </a:r>
            <a:endParaRPr lang="en-US" dirty="0"/>
          </a:p>
          <a:p>
            <a:r>
              <a:rPr lang="en-US" dirty="0"/>
              <a:t>-  It takes a lot of heat to increase the </a:t>
            </a:r>
            <a:r>
              <a:rPr lang="en-US" b="1" u="sng" dirty="0" smtClean="0"/>
              <a:t>temperature </a:t>
            </a:r>
            <a:r>
              <a:rPr lang="en-US" dirty="0" smtClean="0"/>
              <a:t>of </a:t>
            </a:r>
            <a:r>
              <a:rPr lang="en-US" dirty="0"/>
              <a:t>water</a:t>
            </a:r>
          </a:p>
          <a:p>
            <a:r>
              <a:rPr lang="en-US" dirty="0"/>
              <a:t>-  Water also has to </a:t>
            </a:r>
            <a:r>
              <a:rPr lang="en-US" b="1" u="sng" dirty="0" smtClean="0"/>
              <a:t>lose </a:t>
            </a:r>
            <a:r>
              <a:rPr lang="en-US" dirty="0" smtClean="0"/>
              <a:t>a </a:t>
            </a:r>
            <a:r>
              <a:rPr lang="en-US" dirty="0"/>
              <a:t>lot of heat before it can </a:t>
            </a:r>
            <a:r>
              <a:rPr lang="en-US" b="1" u="sng" dirty="0" smtClean="0"/>
              <a:t>cool</a:t>
            </a:r>
            <a:endParaRPr lang="en-US" b="1" u="sng" dirty="0"/>
          </a:p>
          <a:p>
            <a:r>
              <a:rPr lang="en-US" dirty="0"/>
              <a:t>-  Therefore, water does not like to </a:t>
            </a:r>
            <a:r>
              <a:rPr lang="en-US" b="1" u="sng" dirty="0" smtClean="0"/>
              <a:t>change </a:t>
            </a:r>
            <a:r>
              <a:rPr lang="en-US" dirty="0" smtClean="0"/>
              <a:t>temperature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Water resists temperature change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dailytannenbaum.files.wordpress.com/2008/07/vegan-mac-cheese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7404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ehowcdn.com/article-new/ehow/images/a08/50/a5/water-freezing-experiments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6 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</a:t>
            </a:r>
            <a:r>
              <a:rPr lang="en-US" b="1" u="sng" dirty="0"/>
              <a:t>Water Expands when it Freezes</a:t>
            </a:r>
            <a:endParaRPr lang="en-US" dirty="0"/>
          </a:p>
          <a:p>
            <a:r>
              <a:rPr lang="en-US" dirty="0"/>
              <a:t>-  Water’s solid form, </a:t>
            </a:r>
            <a:r>
              <a:rPr lang="en-US" b="1" u="sng" dirty="0" smtClean="0"/>
              <a:t>ice, </a:t>
            </a:r>
            <a:r>
              <a:rPr lang="en-US" dirty="0" smtClean="0"/>
              <a:t>floats </a:t>
            </a:r>
            <a:r>
              <a:rPr lang="en-US" dirty="0"/>
              <a:t>because it has a lower </a:t>
            </a:r>
            <a:r>
              <a:rPr lang="en-US" b="1" u="sng" dirty="0" smtClean="0"/>
              <a:t>density </a:t>
            </a:r>
            <a:r>
              <a:rPr lang="en-US" dirty="0" smtClean="0"/>
              <a:t>than </a:t>
            </a:r>
            <a:r>
              <a:rPr lang="en-US" dirty="0"/>
              <a:t>the </a:t>
            </a:r>
            <a:r>
              <a:rPr lang="en-US" b="1" u="sng" dirty="0" smtClean="0"/>
              <a:t>liquid </a:t>
            </a:r>
            <a:r>
              <a:rPr lang="en-US" dirty="0" smtClean="0"/>
              <a:t>form </a:t>
            </a:r>
            <a:r>
              <a:rPr lang="en-US" dirty="0"/>
              <a:t>of water.  Ice is </a:t>
            </a:r>
            <a:r>
              <a:rPr lang="en-US" b="1" u="sng" dirty="0" smtClean="0"/>
              <a:t>less </a:t>
            </a:r>
            <a:r>
              <a:rPr lang="en-US" dirty="0" smtClean="0"/>
              <a:t>dense </a:t>
            </a:r>
            <a:r>
              <a:rPr lang="en-US" dirty="0"/>
              <a:t>than liquid water.</a:t>
            </a:r>
          </a:p>
          <a:p>
            <a:r>
              <a:rPr lang="en-US" dirty="0"/>
              <a:t>-  Why is this so important to organisms living in lakes, ponds, rivers, streams, and oceans?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Water Expands when it Freezes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pondplants.files.wordpress.com/2008/12/ice_koi_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62628"/>
            <a:ext cx="7390629" cy="55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Water Expands when it Freezes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0" lvl="8" indent="0">
              <a:buNone/>
            </a:pPr>
            <a:r>
              <a:rPr lang="en-US" sz="2800" dirty="0" smtClean="0"/>
              <a:t>POTHOLES!</a:t>
            </a:r>
          </a:p>
          <a:p>
            <a:pPr marL="2286000" lvl="8" indent="0">
              <a:buNone/>
            </a:pPr>
            <a:endParaRPr lang="en-US" sz="2800" dirty="0"/>
          </a:p>
          <a:p>
            <a:pPr marL="2286000" lvl="8" indent="0">
              <a:buNone/>
            </a:pPr>
            <a:endParaRPr lang="en-US" sz="2800" dirty="0" smtClean="0"/>
          </a:p>
          <a:p>
            <a:pPr marL="2286000" lvl="8" indent="0">
              <a:buNone/>
            </a:pPr>
            <a:endParaRPr lang="en-US" sz="2800" dirty="0"/>
          </a:p>
          <a:p>
            <a:pPr marL="2286000" lvl="8" indent="0">
              <a:buNone/>
            </a:pPr>
            <a:endParaRPr lang="en-US" sz="2800" dirty="0" smtClean="0"/>
          </a:p>
          <a:p>
            <a:pPr marL="2286000" lvl="8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ICE TRAYS</a:t>
            </a:r>
            <a:endParaRPr lang="en-US" sz="2800" dirty="0"/>
          </a:p>
        </p:txBody>
      </p:sp>
      <p:pic>
        <p:nvPicPr>
          <p:cNvPr id="5122" name="Picture 2" descr="http://www.donosborn.com/homebrew/ice_tr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7816"/>
            <a:ext cx="4648200" cy="29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s.seattleweekly.com/dailyweekly/poth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85527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Warm-Up page 25 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Water consist of what 2 elements? 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H (Hydrogen)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O (Oxygen</a:t>
            </a:r>
            <a:r>
              <a:rPr lang="en-US" sz="5400" dirty="0" smtClean="0"/>
              <a:t>)</a:t>
            </a:r>
          </a:p>
          <a:p>
            <a:r>
              <a:rPr lang="en-US" sz="5400" dirty="0" smtClean="0"/>
              <a:t>Is water considered organic?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NO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505199" cy="247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4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6 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6.  </a:t>
            </a:r>
            <a:r>
              <a:rPr lang="en-US" b="1" u="sng" dirty="0"/>
              <a:t>Water is the Universal Solvent</a:t>
            </a:r>
            <a:endParaRPr lang="en-US" dirty="0"/>
          </a:p>
          <a:p>
            <a:r>
              <a:rPr lang="en-US" dirty="0"/>
              <a:t>-  Water is able to </a:t>
            </a:r>
            <a:r>
              <a:rPr lang="en-US" b="1" u="sng" dirty="0" smtClean="0"/>
              <a:t>absorb </a:t>
            </a:r>
            <a:r>
              <a:rPr lang="en-US" dirty="0" smtClean="0"/>
              <a:t>many </a:t>
            </a:r>
            <a:r>
              <a:rPr lang="en-US" dirty="0"/>
              <a:t>substances, so the water </a:t>
            </a:r>
            <a:r>
              <a:rPr lang="en-US" b="1" u="sng" dirty="0" smtClean="0"/>
              <a:t>inside </a:t>
            </a:r>
            <a:r>
              <a:rPr lang="en-US" dirty="0" smtClean="0"/>
              <a:t>and </a:t>
            </a:r>
            <a:r>
              <a:rPr lang="en-US" b="1" u="sng" dirty="0" smtClean="0"/>
              <a:t>outside </a:t>
            </a:r>
            <a:r>
              <a:rPr lang="en-US" dirty="0" smtClean="0"/>
              <a:t>of </a:t>
            </a:r>
            <a:r>
              <a:rPr lang="en-US" dirty="0"/>
              <a:t>cells can carry nutrients into and around cells.</a:t>
            </a:r>
          </a:p>
          <a:p>
            <a:r>
              <a:rPr lang="en-US" dirty="0"/>
              <a:t>-  Water also carries </a:t>
            </a:r>
            <a:r>
              <a:rPr lang="en-US" b="1" u="sng" dirty="0" smtClean="0"/>
              <a:t>wastes </a:t>
            </a:r>
            <a:r>
              <a:rPr lang="en-US" dirty="0" smtClean="0"/>
              <a:t>away </a:t>
            </a:r>
            <a:r>
              <a:rPr lang="en-US" dirty="0"/>
              <a:t>from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3" y="-136525"/>
            <a:ext cx="8229600" cy="1143000"/>
          </a:xfrm>
        </p:spPr>
        <p:txBody>
          <a:bodyPr/>
          <a:lstStyle/>
          <a:p>
            <a:r>
              <a:rPr lang="en-US" b="1" u="sng" dirty="0"/>
              <a:t>Water is the Universal Solvent</a:t>
            </a:r>
            <a:endParaRPr lang="en-US" dirty="0"/>
          </a:p>
        </p:txBody>
      </p:sp>
      <p:pic>
        <p:nvPicPr>
          <p:cNvPr id="6146" name="Picture 2" descr="http://urbanbellemag.com/wp-content/uploads/2012/05/kool-aid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9527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ndiana.edu/~phys215/lecture/lecnotes/lecgraphics/diffus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67" y="1066800"/>
            <a:ext cx="5058833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qualitylogoproducts.com/stress-balls/red-blood-cell-stress-reliever-extralarge-32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525"/>
          <a:stretch/>
        </p:blipFill>
        <p:spPr bwMode="auto">
          <a:xfrm>
            <a:off x="1156910" y="4495800"/>
            <a:ext cx="2653090" cy="21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534400" cy="438912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Nutrients			Wastes</a:t>
            </a:r>
          </a:p>
          <a:p>
            <a:endParaRPr lang="en-US" dirty="0"/>
          </a:p>
          <a:p>
            <a:pPr marL="2286000" lvl="8" indent="0">
              <a:buNone/>
            </a:pPr>
            <a:r>
              <a:rPr lang="en-US" dirty="0" smtClean="0"/>
              <a:t>                               RED BLOOD CELL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" y="5410200"/>
            <a:ext cx="18573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48996" y="5410200"/>
            <a:ext cx="27946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Complete the summary;  </a:t>
            </a:r>
          </a:p>
          <a:p>
            <a:r>
              <a:rPr lang="en-US" sz="3600" dirty="0" smtClean="0"/>
              <a:t>Make sure key words such a polar, properties and solvent are used.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05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76200" y="609600"/>
            <a:ext cx="9220200" cy="71711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115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>Molecules Gone Wild</a:t>
            </a:r>
            <a:endParaRPr lang="en-US" sz="115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09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Macromolecule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 your IAN to Biochemistry Notes on page 21</a:t>
            </a:r>
          </a:p>
          <a:p>
            <a:r>
              <a:rPr lang="en-US" sz="3600" dirty="0" smtClean="0"/>
              <a:t>Take 10 minutes to review your notes</a:t>
            </a:r>
          </a:p>
          <a:p>
            <a:endParaRPr lang="en-US" sz="3600" dirty="0"/>
          </a:p>
          <a:p>
            <a:r>
              <a:rPr lang="en-US" sz="3600" dirty="0"/>
              <a:t>Make sure your name and block are on your paper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303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905000"/>
            <a:ext cx="8915400" cy="464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Water Notes Page 25 IAN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dirty="0" smtClean="0"/>
              <a:t>What is the structure of water</a:t>
            </a:r>
            <a:br>
              <a:rPr lang="en-US" sz="4000" dirty="0" smtClean="0"/>
            </a:br>
            <a:r>
              <a:rPr lang="en-US" sz="4000" dirty="0" smtClean="0"/>
              <a:t>and why is it so important for life?</a:t>
            </a:r>
            <a:r>
              <a:rPr lang="en-US" sz="4000" dirty="0"/>
              <a:t> </a:t>
            </a:r>
          </a:p>
        </p:txBody>
      </p:sp>
      <p:pic>
        <p:nvPicPr>
          <p:cNvPr id="4" name="Picture 2" descr="http://www.icangiveyouhouse.com/audio/2010/09/world-in-black-and-white-hand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Water</a:t>
            </a:r>
            <a:endParaRPr lang="en-US" dirty="0"/>
          </a:p>
        </p:txBody>
      </p:sp>
      <p:pic>
        <p:nvPicPr>
          <p:cNvPr id="4" name="Picture 2" descr="http://beautiful-island.50webs.com/beautiful-island/beautiful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9144000" cy="707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8" y="381000"/>
            <a:ext cx="8425543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WATER  </a:t>
            </a:r>
            <a:r>
              <a:rPr lang="en-US" sz="2800" dirty="0"/>
              <a:t>(chemical formula : </a:t>
            </a:r>
            <a:r>
              <a:rPr lang="en-US" sz="2800" b="1" u="sng" dirty="0" smtClean="0"/>
              <a:t>H</a:t>
            </a:r>
            <a:r>
              <a:rPr lang="en-US" sz="2800" b="1" u="sng" baseline="-25000" dirty="0" smtClean="0"/>
              <a:t>2</a:t>
            </a:r>
            <a:r>
              <a:rPr lang="en-US" sz="2800" b="1" u="sng" dirty="0" smtClean="0"/>
              <a:t>O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Why is water so important for the survival of all organisms? </a:t>
            </a:r>
            <a:endParaRPr lang="en-US" sz="2800" dirty="0"/>
          </a:p>
          <a:p>
            <a:r>
              <a:rPr lang="en-US" sz="2800" dirty="0"/>
              <a:t> </a:t>
            </a:r>
            <a:r>
              <a:rPr lang="en-US" sz="2800" dirty="0" smtClean="0"/>
              <a:t>It </a:t>
            </a:r>
            <a:r>
              <a:rPr lang="en-US" sz="2800" dirty="0"/>
              <a:t>covers about </a:t>
            </a:r>
            <a:r>
              <a:rPr lang="en-US" sz="2800" b="1" u="sng" dirty="0" smtClean="0"/>
              <a:t>75%</a:t>
            </a:r>
            <a:r>
              <a:rPr lang="en-US" sz="2800" dirty="0" smtClean="0"/>
              <a:t>of </a:t>
            </a:r>
            <a:r>
              <a:rPr lang="en-US" sz="2800" dirty="0"/>
              <a:t>the Earth’s surface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smtClean="0"/>
              <a:t>About </a:t>
            </a:r>
            <a:r>
              <a:rPr lang="en-US" sz="2800" b="1" u="sng" dirty="0" smtClean="0"/>
              <a:t>2/3</a:t>
            </a:r>
            <a:r>
              <a:rPr lang="en-US" sz="2800" dirty="0" smtClean="0"/>
              <a:t>( </a:t>
            </a:r>
            <a:r>
              <a:rPr lang="en-US" sz="2800" b="1" u="sng" dirty="0" smtClean="0"/>
              <a:t>66</a:t>
            </a:r>
            <a:r>
              <a:rPr lang="en-US" sz="2800" dirty="0" smtClean="0"/>
              <a:t>% </a:t>
            </a:r>
            <a:r>
              <a:rPr lang="en-US" sz="2800" dirty="0"/>
              <a:t>) of the human body is made 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of water. </a:t>
            </a:r>
          </a:p>
          <a:p>
            <a:r>
              <a:rPr lang="en-US" sz="2800" dirty="0" smtClean="0"/>
              <a:t>Water </a:t>
            </a:r>
            <a:r>
              <a:rPr lang="en-US" sz="2800" dirty="0"/>
              <a:t>is able to </a:t>
            </a:r>
            <a:r>
              <a:rPr lang="en-US" sz="2800" b="1" u="sng" dirty="0" smtClean="0"/>
              <a:t>ABSORB </a:t>
            </a:r>
            <a:r>
              <a:rPr lang="en-US" sz="2800" dirty="0" smtClean="0"/>
              <a:t>large </a:t>
            </a:r>
            <a:r>
              <a:rPr lang="en-US" sz="2800" dirty="0"/>
              <a:t>amounts of heat, so         </a:t>
            </a:r>
          </a:p>
          <a:p>
            <a:pPr marL="0" indent="0">
              <a:buNone/>
            </a:pPr>
            <a:r>
              <a:rPr lang="en-US" sz="2800" dirty="0" smtClean="0"/>
              <a:t>lakes </a:t>
            </a:r>
            <a:r>
              <a:rPr lang="en-US" sz="2800" dirty="0"/>
              <a:t>and oceans stabilize </a:t>
            </a:r>
            <a:r>
              <a:rPr lang="en-US" sz="2800" b="1" u="sng" dirty="0" smtClean="0"/>
              <a:t>LAND </a:t>
            </a:r>
            <a:r>
              <a:rPr lang="en-US" sz="2800" dirty="0" smtClean="0"/>
              <a:t>&amp; </a:t>
            </a:r>
            <a:r>
              <a:rPr lang="en-US" sz="2800" b="1" u="sng" dirty="0" smtClean="0"/>
              <a:t>AIR </a:t>
            </a:r>
            <a:r>
              <a:rPr lang="en-US" sz="2800" dirty="0" smtClean="0"/>
              <a:t>temperatures</a:t>
            </a:r>
            <a:r>
              <a:rPr lang="en-US" sz="2800" dirty="0"/>
              <a:t>.         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11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191000"/>
          </a:xfrm>
        </p:spPr>
        <p:txBody>
          <a:bodyPr>
            <a:normAutofit lnSpcReduction="10000"/>
          </a:bodyPr>
          <a:lstStyle/>
          <a:p>
            <a:r>
              <a:rPr lang="en-US" sz="2500" b="1" u="sng" dirty="0"/>
              <a:t>Water is a polar molecule</a:t>
            </a:r>
            <a:endParaRPr lang="en-US" sz="2500" dirty="0"/>
          </a:p>
          <a:p>
            <a:r>
              <a:rPr lang="en-US" sz="2500" dirty="0"/>
              <a:t>-  What does this mean</a:t>
            </a:r>
            <a:r>
              <a:rPr lang="en-US" sz="2500" dirty="0" smtClean="0"/>
              <a:t>? </a:t>
            </a:r>
            <a:r>
              <a:rPr lang="en-US" sz="2500" b="1" u="sng" dirty="0" smtClean="0"/>
              <a:t>One end of the molecule is +, the other is more -  </a:t>
            </a:r>
            <a:endParaRPr lang="en-US" sz="2500" b="1" u="sng" dirty="0"/>
          </a:p>
          <a:p>
            <a:r>
              <a:rPr lang="en-US" sz="2500" dirty="0" smtClean="0"/>
              <a:t>-  </a:t>
            </a:r>
            <a:r>
              <a:rPr lang="en-US" sz="2500" dirty="0"/>
              <a:t>This means water has the ability to attract </a:t>
            </a:r>
            <a:r>
              <a:rPr lang="en-US" sz="2500" b="1" u="sng" dirty="0" smtClean="0"/>
              <a:t>ions </a:t>
            </a:r>
            <a:r>
              <a:rPr lang="en-US" sz="2500" dirty="0" smtClean="0"/>
              <a:t>and </a:t>
            </a:r>
            <a:r>
              <a:rPr lang="en-US" sz="2500" dirty="0"/>
              <a:t>other </a:t>
            </a:r>
            <a:r>
              <a:rPr lang="en-US" sz="2500" b="1" u="sng" dirty="0" smtClean="0"/>
              <a:t>polar(charged) </a:t>
            </a:r>
            <a:r>
              <a:rPr lang="en-US" sz="2500" dirty="0" smtClean="0"/>
              <a:t>molecules</a:t>
            </a:r>
            <a:r>
              <a:rPr lang="en-US" sz="2500" dirty="0"/>
              <a:t>.  </a:t>
            </a:r>
            <a:r>
              <a:rPr lang="en-US" sz="2500" dirty="0" smtClean="0"/>
              <a:t>		          (+, -)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                                                                                       Mickey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                                                                                 mouse!</a:t>
            </a:r>
            <a:endParaRPr lang="en-US" sz="2500" dirty="0"/>
          </a:p>
        </p:txBody>
      </p:sp>
      <p:pic>
        <p:nvPicPr>
          <p:cNvPr id="3076" name="Picture 4" descr="http://alevelnotes.com/content_images/i49_water_molecules_con_c_la_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56896"/>
            <a:ext cx="5076825" cy="34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doctortee.com/dsu/tiftickjian/cse-img/biology/chemistry/hydrogen-bo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46096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4191000"/>
          </a:xfrm>
        </p:spPr>
        <p:txBody>
          <a:bodyPr>
            <a:normAutofit/>
          </a:bodyPr>
          <a:lstStyle/>
          <a:p>
            <a:r>
              <a:rPr lang="en-US" dirty="0"/>
              <a:t>-  Water molecules also attract other </a:t>
            </a:r>
            <a:r>
              <a:rPr lang="en-US" b="1" u="sng" dirty="0" smtClean="0"/>
              <a:t>WATER </a:t>
            </a:r>
            <a:r>
              <a:rPr lang="en-US" dirty="0" smtClean="0"/>
              <a:t>molecules</a:t>
            </a:r>
            <a:r>
              <a:rPr lang="en-US" dirty="0"/>
              <a:t>.  The </a:t>
            </a:r>
            <a:r>
              <a:rPr lang="en-US" b="1" u="sng" dirty="0" smtClean="0"/>
              <a:t>+ </a:t>
            </a:r>
            <a:r>
              <a:rPr lang="en-US" dirty="0" smtClean="0"/>
              <a:t>ends </a:t>
            </a:r>
            <a:r>
              <a:rPr lang="en-US" dirty="0"/>
              <a:t>of one water molecule are attracted to the </a:t>
            </a:r>
            <a:r>
              <a:rPr lang="en-US" b="1" u="sng" dirty="0" smtClean="0"/>
              <a:t>- </a:t>
            </a:r>
            <a:r>
              <a:rPr lang="en-US" dirty="0" smtClean="0"/>
              <a:t>ends </a:t>
            </a:r>
            <a:r>
              <a:rPr lang="en-US" dirty="0"/>
              <a:t>of another water molecule, which creates a third type of bond called a </a:t>
            </a:r>
            <a:r>
              <a:rPr lang="en-US" b="1" u="sng" dirty="0" smtClean="0"/>
              <a:t>HYDROGEN </a:t>
            </a:r>
            <a:r>
              <a:rPr lang="en-US" dirty="0" smtClean="0"/>
              <a:t>bond</a:t>
            </a:r>
            <a:r>
              <a:rPr lang="en-US" dirty="0"/>
              <a:t>.</a:t>
            </a:r>
          </a:p>
          <a:p>
            <a:r>
              <a:rPr lang="en-US" dirty="0"/>
              <a:t>-  This </a:t>
            </a:r>
            <a:r>
              <a:rPr lang="en-US" b="1" u="sng" dirty="0"/>
              <a:t>polarity</a:t>
            </a:r>
            <a:r>
              <a:rPr lang="en-US" dirty="0"/>
              <a:t> of water contributes to the 6 properties of water, which make water one of the most important substances to organisms.</a:t>
            </a:r>
          </a:p>
        </p:txBody>
      </p:sp>
      <p:pic>
        <p:nvPicPr>
          <p:cNvPr id="7" name="Picture 2" descr="http://www.biology.arizona.edu/biochemistry/tutorials/chemistry/graphics/wa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16070"/>
            <a:ext cx="2286000" cy="23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24688" cy="1143000"/>
          </a:xfrm>
        </p:spPr>
        <p:txBody>
          <a:bodyPr/>
          <a:lstStyle/>
          <a:p>
            <a:r>
              <a:rPr lang="en-US" b="1" u="sng" dirty="0"/>
              <a:t>The 6 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82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1</a:t>
            </a:r>
            <a:r>
              <a:rPr lang="en-US" sz="3200" b="1" dirty="0"/>
              <a:t>.</a:t>
            </a:r>
            <a:r>
              <a:rPr lang="en-US" sz="3200" dirty="0"/>
              <a:t>  </a:t>
            </a:r>
            <a:r>
              <a:rPr lang="en-US" sz="3200" b="1" u="sng" dirty="0"/>
              <a:t>Water has a High Surface Tension</a:t>
            </a:r>
            <a:endParaRPr lang="en-US" sz="3200" dirty="0"/>
          </a:p>
          <a:p>
            <a:r>
              <a:rPr lang="en-US" sz="3200" dirty="0"/>
              <a:t>-  The </a:t>
            </a:r>
            <a:r>
              <a:rPr lang="en-US" sz="3200" b="1" u="sng" dirty="0" smtClean="0"/>
              <a:t>POLAR </a:t>
            </a:r>
            <a:r>
              <a:rPr lang="en-US" sz="3200" dirty="0" smtClean="0"/>
              <a:t>attraction </a:t>
            </a:r>
            <a:r>
              <a:rPr lang="en-US" sz="3200" dirty="0"/>
              <a:t>between water molecules causes the </a:t>
            </a:r>
            <a:r>
              <a:rPr lang="en-US" sz="3200" b="1" u="sng" dirty="0" smtClean="0"/>
              <a:t>TOP </a:t>
            </a:r>
            <a:r>
              <a:rPr lang="en-US" sz="3200" dirty="0" smtClean="0"/>
              <a:t>layer </a:t>
            </a:r>
            <a:r>
              <a:rPr lang="en-US" sz="3200" dirty="0"/>
              <a:t>of water molecules to act like a </a:t>
            </a:r>
            <a:r>
              <a:rPr lang="en-US" sz="3200" b="1" u="sng" dirty="0" smtClean="0"/>
              <a:t>STRETCHED </a:t>
            </a:r>
            <a:r>
              <a:rPr lang="en-US" sz="3200" dirty="0" smtClean="0"/>
              <a:t>film </a:t>
            </a:r>
            <a:r>
              <a:rPr lang="en-US" sz="3200" dirty="0"/>
              <a:t>over the surface of water.  This property is called </a:t>
            </a:r>
            <a:r>
              <a:rPr lang="en-US" sz="3200" b="1" u="sng" dirty="0" smtClean="0"/>
              <a:t>SURFACE TENSION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33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568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iRespondGraphMaster</vt:lpstr>
      <vt:lpstr>Flow</vt:lpstr>
      <vt:lpstr>Warm-Up page 25 IAN</vt:lpstr>
      <vt:lpstr>Warm-Up page 25 IAN</vt:lpstr>
      <vt:lpstr>Opening</vt:lpstr>
      <vt:lpstr>Macromolecule Quiz</vt:lpstr>
      <vt:lpstr>Water Notes Page 25 IAN What is the structure of water and why is it so important for life? </vt:lpstr>
      <vt:lpstr>Water</vt:lpstr>
      <vt:lpstr>Water</vt:lpstr>
      <vt:lpstr>Water</vt:lpstr>
      <vt:lpstr>The 6 properties of water</vt:lpstr>
      <vt:lpstr>Surface Tension</vt:lpstr>
      <vt:lpstr>The 6 properties of water</vt:lpstr>
      <vt:lpstr>Capillary Action</vt:lpstr>
      <vt:lpstr>The 6 properties of water</vt:lpstr>
      <vt:lpstr>High Heat of Vaporization</vt:lpstr>
      <vt:lpstr>The 6 properties of water</vt:lpstr>
      <vt:lpstr>Water resists temperature change</vt:lpstr>
      <vt:lpstr>The 6 properties of water</vt:lpstr>
      <vt:lpstr>Water Expands when it Freezes </vt:lpstr>
      <vt:lpstr>Water Expands when it Freezes </vt:lpstr>
      <vt:lpstr>The 6 properties of water</vt:lpstr>
      <vt:lpstr>Water is the Universal Solvent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Starlett Thomas</cp:lastModifiedBy>
  <cp:revision>50</cp:revision>
  <dcterms:created xsi:type="dcterms:W3CDTF">2012-08-12T15:53:18Z</dcterms:created>
  <dcterms:modified xsi:type="dcterms:W3CDTF">2014-08-25T19:47:42Z</dcterms:modified>
</cp:coreProperties>
</file>