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9" r:id="rId4"/>
    <p:sldId id="256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08" y="-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A91B135-6D4B-459C-9451-CC1C93528A6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84CE2F8-AE36-4622-A2F9-9882E9E84B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eebly-file/3/7/2/7/37274459/parts_of_an_experiment.doc" TargetMode="External"/><Relationship Id="rId3" Type="http://schemas.openxmlformats.org/officeDocument/2006/relationships/hyperlink" Target="http://weebly-file/3/7/2/7/37274459/graphing_how_tothomas_edit.pptx" TargetMode="External"/><Relationship Id="rId7" Type="http://schemas.openxmlformats.org/officeDocument/2006/relationships/hyperlink" Target="http://weebly-file/3/7/2/7/37274459/scientific_method-_811.pptx" TargetMode="External"/><Relationship Id="rId12" Type="http://schemas.openxmlformats.org/officeDocument/2006/relationships/hyperlink" Target="http://weebly-file/3/7/2/7/37274459/intro_to_biology_test_study_guide_olthomas.docx" TargetMode="External"/><Relationship Id="rId2" Type="http://schemas.openxmlformats.org/officeDocument/2006/relationships/hyperlink" Target="http://weebly-file/3/7/2/7/37274459/thomas_biology_syllabus_2014-15.doc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eebly-file/3/7/2/7/37274459/identify_the_characteristics_of_life.docx" TargetMode="External"/><Relationship Id="rId11" Type="http://schemas.openxmlformats.org/officeDocument/2006/relationships/hyperlink" Target="http://weebly-file/3/7/2/7/37274459/microscope_lab_directions.pptx" TargetMode="External"/><Relationship Id="rId5" Type="http://schemas.openxmlformats.org/officeDocument/2006/relationships/hyperlink" Target="http://weebly-file/3/7/2/7/37274459/characteristics_of_living_things_st87.ppt" TargetMode="External"/><Relationship Id="rId10" Type="http://schemas.openxmlformats.org/officeDocument/2006/relationships/hyperlink" Target="http://weebly-file/3/7/2/7/37274459/parts_of_a_microscope_thomas_edit.doc" TargetMode="External"/><Relationship Id="rId4" Type="http://schemas.openxmlformats.org/officeDocument/2006/relationships/hyperlink" Target="http://weebly-file/3/7/2/7/37274459/graphing_practice.docx" TargetMode="External"/><Relationship Id="rId9" Type="http://schemas.openxmlformats.org/officeDocument/2006/relationships/hyperlink" Target="http://weebly-file/3/7/2/7/37274459/microscope_notes81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"/>
            <a:ext cx="6660445" cy="60960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Warm Up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9916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804998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Look at the graph, identify the IV and DV “justify your answer”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10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533400"/>
            <a:ext cx="6254044" cy="9144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IAN Update TOC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1676400"/>
            <a:ext cx="7696200" cy="4800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Page 1</a:t>
            </a:r>
            <a:r>
              <a:rPr lang="en-US" dirty="0">
                <a:hlinkClick r:id="rId2"/>
              </a:rPr>
              <a:t>- Syllabus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Page 2 -IAN Procedures</a:t>
            </a:r>
            <a:br>
              <a:rPr lang="en-US" dirty="0"/>
            </a:br>
            <a:r>
              <a:rPr lang="en-US" dirty="0"/>
              <a:t>Page 3- </a:t>
            </a:r>
            <a:r>
              <a:rPr lang="en-US" dirty="0" err="1"/>
              <a:t>Bioglyph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Page 4- Multiple Intelligence Inventory (yellow)</a:t>
            </a:r>
            <a:br>
              <a:rPr lang="en-US" dirty="0"/>
            </a:br>
            <a:r>
              <a:rPr lang="en-US" dirty="0"/>
              <a:t>Page 5- Unit 1 Divider (microscope, Scientific Method, Characteristics of Life </a:t>
            </a:r>
            <a:r>
              <a:rPr lang="en-US" dirty="0" err="1"/>
              <a:t>ect</a:t>
            </a:r>
            <a:r>
              <a:rPr lang="en-US" dirty="0"/>
              <a:t>.)</a:t>
            </a:r>
            <a:br>
              <a:rPr lang="en-US" dirty="0"/>
            </a:br>
            <a:r>
              <a:rPr lang="en-US" dirty="0"/>
              <a:t>Page 6- </a:t>
            </a:r>
            <a:r>
              <a:rPr lang="en-US" dirty="0">
                <a:hlinkClick r:id="rId3"/>
              </a:rPr>
              <a:t>What Every Graph Must Have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Page 7-</a:t>
            </a:r>
            <a:r>
              <a:rPr lang="en-US" dirty="0">
                <a:hlinkClick r:id="rId4"/>
              </a:rPr>
              <a:t> Graphing Practice</a:t>
            </a:r>
            <a:br>
              <a:rPr lang="en-US" dirty="0">
                <a:hlinkClick r:id="rId4"/>
              </a:rPr>
            </a:br>
            <a:r>
              <a:rPr lang="en-US" dirty="0"/>
              <a:t>Page 8- </a:t>
            </a:r>
            <a:r>
              <a:rPr lang="en-US" dirty="0">
                <a:hlinkClick r:id="rId5"/>
              </a:rPr>
              <a:t>Characteristics of Life (Notes)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Page 9- </a:t>
            </a:r>
            <a:r>
              <a:rPr lang="en-US" dirty="0">
                <a:hlinkClick r:id="rId6"/>
              </a:rPr>
              <a:t>Characteristics of Life (Activity)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Page 10-</a:t>
            </a:r>
            <a:r>
              <a:rPr lang="en-US" dirty="0">
                <a:hlinkClick r:id="rId7"/>
              </a:rPr>
              <a:t> Scientific Method</a:t>
            </a:r>
            <a:r>
              <a:rPr lang="en-US" dirty="0"/>
              <a:t> (Notes) &amp; </a:t>
            </a:r>
            <a:r>
              <a:rPr lang="en-US" dirty="0">
                <a:hlinkClick r:id="rId8"/>
              </a:rPr>
              <a:t>Picking Out the Parts of the Experiment</a:t>
            </a:r>
            <a:r>
              <a:rPr lang="en-US" dirty="0"/>
              <a:t> (handout)</a:t>
            </a:r>
            <a:br>
              <a:rPr lang="en-US" dirty="0"/>
            </a:br>
            <a:r>
              <a:rPr lang="en-US" dirty="0"/>
              <a:t>Page 11: </a:t>
            </a:r>
            <a:r>
              <a:rPr lang="en-US" dirty="0">
                <a:hlinkClick r:id="rId9"/>
              </a:rPr>
              <a:t>Microscope Notes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Page 12 </a:t>
            </a:r>
            <a:r>
              <a:rPr lang="en-US" dirty="0">
                <a:hlinkClick r:id="rId10"/>
              </a:rPr>
              <a:t>Microscope Parts</a:t>
            </a:r>
            <a:r>
              <a:rPr lang="en-US" dirty="0"/>
              <a:t> (handout)</a:t>
            </a:r>
            <a:br>
              <a:rPr lang="en-US" dirty="0"/>
            </a:br>
            <a:r>
              <a:rPr lang="en-US" dirty="0"/>
              <a:t>Page 13 </a:t>
            </a:r>
            <a:r>
              <a:rPr lang="en-US" dirty="0">
                <a:hlinkClick r:id="rId11"/>
              </a:rPr>
              <a:t>Microscope Lab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hlinkClick r:id="rId12"/>
              </a:rPr>
              <a:t>Page 14 </a:t>
            </a:r>
            <a:r>
              <a:rPr lang="en-US" dirty="0">
                <a:hlinkClick r:id="rId12"/>
              </a:rPr>
              <a:t>Unit 1 Study Guide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23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990599"/>
            <a:ext cx="5723468" cy="990601"/>
          </a:xfrm>
        </p:spPr>
        <p:txBody>
          <a:bodyPr>
            <a:normAutofit/>
          </a:bodyPr>
          <a:lstStyle/>
          <a:p>
            <a:r>
              <a:rPr lang="en-US" dirty="0" smtClean="0"/>
              <a:t>Think-</a:t>
            </a:r>
            <a:r>
              <a:rPr lang="en-US" dirty="0" err="1" smtClean="0"/>
              <a:t>Tac</a:t>
            </a:r>
            <a:r>
              <a:rPr lang="en-US" dirty="0" smtClean="0"/>
              <a:t>-Know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7010400" cy="3581400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Each Student will complete 2 possible “wins”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This means you must answer 5 out of 9 questions on you TTK placemat. 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You are REQUIRED to  answer the Center Question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All question should be written in sentence format with correct spelling.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You will attach your answers to the placemat and turn them in at the end of the class period.</a:t>
            </a:r>
            <a:endParaRPr lang="en-US" dirty="0"/>
          </a:p>
          <a:p>
            <a:pPr marL="342900" indent="-342900"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49222"/>
              </p:ext>
            </p:extLst>
          </p:nvPr>
        </p:nvGraphicFramePr>
        <p:xfrm>
          <a:off x="762000" y="685800"/>
          <a:ext cx="80772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759710"/>
                <a:gridCol w="2625090"/>
              </a:tblGrid>
              <a:tr h="2057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Compare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&amp; Contrast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Sexual to Asexual Reproduction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List the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Characteristics of Living Things and give an example of each.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Explain how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“lab safety can be beneficial to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the scientific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method.”</a:t>
                      </a:r>
                      <a:endParaRPr lang="en-US" b="1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0"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latin typeface="Comic Sans MS" pitchFamily="66" charset="0"/>
                        </a:rPr>
                        <a:t>Write a scenario for the 6 steps of scientific method.</a:t>
                      </a:r>
                      <a:endParaRPr lang="en-US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mic Sans MS" pitchFamily="66" charset="0"/>
                        </a:rPr>
                        <a:t>Using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your text book complete the following questions on page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mic Sans MS" pitchFamily="66" charset="0"/>
                        </a:rPr>
                        <a:t>Compare and Contrast an </a:t>
                      </a:r>
                      <a:r>
                        <a:rPr lang="en-US" b="1" dirty="0" smtClean="0">
                          <a:latin typeface="Comic Sans MS" pitchFamily="66" charset="0"/>
                        </a:rPr>
                        <a:t>quantitative and qualitative data; give</a:t>
                      </a:r>
                      <a:r>
                        <a:rPr lang="en-US" b="1" baseline="0" dirty="0" smtClean="0">
                          <a:latin typeface="Comic Sans MS" pitchFamily="66" charset="0"/>
                        </a:rPr>
                        <a:t> an example  of each</a:t>
                      </a:r>
                      <a:endParaRPr lang="en-US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7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latin typeface="Comic Sans MS" pitchFamily="66" charset="0"/>
                        </a:rPr>
                        <a:t>Label </a:t>
                      </a:r>
                      <a:r>
                        <a:rPr lang="en-US" b="1" baseline="0" dirty="0" smtClean="0">
                          <a:latin typeface="Comic Sans MS" pitchFamily="66" charset="0"/>
                        </a:rPr>
                        <a:t>the parts of an </a:t>
                      </a:r>
                      <a:r>
                        <a:rPr lang="en-US" b="1" baseline="0" dirty="0" smtClean="0">
                          <a:latin typeface="Comic Sans MS" pitchFamily="66" charset="0"/>
                        </a:rPr>
                        <a:t>Microscope</a:t>
                      </a:r>
                      <a:endParaRPr lang="en-US" b="1" dirty="0" smtClean="0">
                        <a:latin typeface="Comic Sans MS" pitchFamily="66" charset="0"/>
                      </a:endParaRPr>
                    </a:p>
                    <a:p>
                      <a:r>
                        <a:rPr 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(get sheet from  Ms.</a:t>
                      </a:r>
                      <a:r>
                        <a:rPr lang="en-US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Thomas)</a:t>
                      </a:r>
                      <a:endParaRPr lang="en-US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mic Sans MS" pitchFamily="66" charset="0"/>
                        </a:rPr>
                        <a:t>Define the terms : independent variable, dependent variable and</a:t>
                      </a:r>
                      <a:r>
                        <a:rPr lang="en-US" b="1" baseline="0" dirty="0" smtClean="0">
                          <a:latin typeface="Comic Sans MS" pitchFamily="66" charset="0"/>
                        </a:rPr>
                        <a:t> constant and controls.</a:t>
                      </a:r>
                      <a:endParaRPr lang="en-US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mic Sans MS" pitchFamily="66" charset="0"/>
                        </a:rPr>
                        <a:t>Complete the graphing activity</a:t>
                      </a:r>
                      <a:r>
                        <a:rPr lang="en-US" b="1" baseline="0" dirty="0" smtClean="0">
                          <a:latin typeface="Comic Sans MS" pitchFamily="66" charset="0"/>
                        </a:rPr>
                        <a:t> (see Ms. Thomas)</a:t>
                      </a:r>
                      <a:endParaRPr lang="en-US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229340" y="5562600"/>
            <a:ext cx="11526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0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442450"/>
              </p:ext>
            </p:extLst>
          </p:nvPr>
        </p:nvGraphicFramePr>
        <p:xfrm>
          <a:off x="762000" y="685800"/>
          <a:ext cx="80772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759710"/>
                <a:gridCol w="2625090"/>
              </a:tblGrid>
              <a:tr h="2057400"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</a:rPr>
                        <a:t>Define the terms : independent variable, dependent variable and constant and controls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List the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Characteristics of Living Things and give an example of each.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Explain how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“lab safety can be beneficial to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the scientific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method.”</a:t>
                      </a:r>
                      <a:endParaRPr lang="en-US" b="1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mic Sans MS" pitchFamily="66" charset="0"/>
                        </a:rPr>
                        <a:t>Complete the graphing activity</a:t>
                      </a:r>
                      <a:r>
                        <a:rPr lang="en-US" b="1" baseline="0" dirty="0" smtClean="0">
                          <a:latin typeface="Comic Sans MS" pitchFamily="66" charset="0"/>
                        </a:rPr>
                        <a:t> (see Ms. Thomas)</a:t>
                      </a:r>
                      <a:endParaRPr lang="en-US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omic Sans MS" pitchFamily="66" charset="0"/>
                        </a:rPr>
                        <a:t>Using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your text book complete the following questions on page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mic Sans MS" pitchFamily="66" charset="0"/>
                        </a:rPr>
                        <a:t>Compare and Contrast an </a:t>
                      </a:r>
                      <a:r>
                        <a:rPr lang="en-US" b="1" dirty="0" smtClean="0">
                          <a:latin typeface="Comic Sans MS" pitchFamily="66" charset="0"/>
                        </a:rPr>
                        <a:t>quantitative and qualitative data; give</a:t>
                      </a:r>
                      <a:r>
                        <a:rPr lang="en-US" b="1" baseline="0" dirty="0" smtClean="0">
                          <a:latin typeface="Comic Sans MS" pitchFamily="66" charset="0"/>
                        </a:rPr>
                        <a:t> an example  of each</a:t>
                      </a:r>
                      <a:endParaRPr lang="en-US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7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latin typeface="Comic Sans MS" pitchFamily="66" charset="0"/>
                        </a:rPr>
                        <a:t>Label </a:t>
                      </a:r>
                      <a:r>
                        <a:rPr lang="en-US" b="1" baseline="0" dirty="0" smtClean="0">
                          <a:latin typeface="Comic Sans MS" pitchFamily="66" charset="0"/>
                        </a:rPr>
                        <a:t>the parts of an </a:t>
                      </a:r>
                      <a:r>
                        <a:rPr lang="en-US" b="1" baseline="0" dirty="0" smtClean="0">
                          <a:latin typeface="Comic Sans MS" pitchFamily="66" charset="0"/>
                        </a:rPr>
                        <a:t>Microscope</a:t>
                      </a:r>
                      <a:endParaRPr lang="en-US" b="1" dirty="0" smtClean="0">
                        <a:latin typeface="Comic Sans MS" pitchFamily="66" charset="0"/>
                      </a:endParaRPr>
                    </a:p>
                    <a:p>
                      <a:r>
                        <a:rPr 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(get sheet from  Ms.</a:t>
                      </a:r>
                      <a:r>
                        <a:rPr lang="en-US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Thomas)</a:t>
                      </a:r>
                      <a:endParaRPr lang="en-US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Compare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&amp; Contrast Sexual to Asexual Reproduction (include examples)</a:t>
                      </a:r>
                      <a:endParaRPr lang="en-US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latin typeface="Comic Sans MS" pitchFamily="66" charset="0"/>
                        </a:rPr>
                        <a:t>Write a scenario for the 6 steps of scientific method.</a:t>
                      </a:r>
                      <a:endParaRPr lang="en-US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229340" y="5562600"/>
            <a:ext cx="11526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36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sd19782\AppData\Local\Microsoft\Windows\Temporary Internet Files\Content.IE5\ZCT752IY\MP90039044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9" y="-152400"/>
            <a:ext cx="9202271" cy="7692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83820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Closing/Parking Lot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2438400"/>
            <a:ext cx="9601200" cy="4419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C000"/>
                </a:solidFill>
              </a:rPr>
              <a:t>Using your post-it write down a question that you would like reviewed before the test on Friday</a:t>
            </a:r>
            <a:endParaRPr lang="en-US" sz="6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75</TotalTime>
  <Words>328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Warm Up</vt:lpstr>
      <vt:lpstr>IAN Update TOC</vt:lpstr>
      <vt:lpstr>Think-Tac-Know</vt:lpstr>
      <vt:lpstr>PowerPoint Presentation</vt:lpstr>
      <vt:lpstr>PowerPoint Presentation</vt:lpstr>
      <vt:lpstr>Closing/Parking Lot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Starlett Thomas</dc:creator>
  <cp:lastModifiedBy>Starlett Thomas</cp:lastModifiedBy>
  <cp:revision>9</cp:revision>
  <dcterms:created xsi:type="dcterms:W3CDTF">2013-09-20T02:19:15Z</dcterms:created>
  <dcterms:modified xsi:type="dcterms:W3CDTF">2014-08-14T01:43:24Z</dcterms:modified>
</cp:coreProperties>
</file>