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56" r:id="rId4"/>
    <p:sldId id="269" r:id="rId5"/>
    <p:sldId id="270" r:id="rId6"/>
    <p:sldId id="271" r:id="rId7"/>
    <p:sldId id="272" r:id="rId8"/>
    <p:sldId id="257" r:id="rId9"/>
    <p:sldId id="258" r:id="rId10"/>
    <p:sldId id="259" r:id="rId11"/>
    <p:sldId id="260" r:id="rId12"/>
    <p:sldId id="267" r:id="rId13"/>
    <p:sldId id="268" r:id="rId14"/>
    <p:sldId id="265" r:id="rId15"/>
    <p:sldId id="262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C01294-C6C3-4444-B7BD-340900C369C3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file:///C:\Users\tsd19782\Desktop\Biology\Unit%201-Intro%20to%20Biology(Honors%20&amp;%20OL)\Scientific%20Method\Identifying%20Controls%20and%20Variables.htm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arts%20of%20an%20experiment.doc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Warm-up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7200" dirty="0" smtClean="0"/>
              <a:t>What is the significance of a scientific notebook?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02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theory?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- </a:t>
            </a:r>
            <a:r>
              <a:rPr lang="en-US" sz="3200" u="sng" dirty="0" smtClean="0">
                <a:solidFill>
                  <a:schemeClr val="accent2"/>
                </a:solidFill>
              </a:rPr>
              <a:t>theory: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something that is considered to be true repeatedly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333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file"/>
              </a:rPr>
              <a:t>Practice</a:t>
            </a:r>
            <a:r>
              <a:rPr lang="en-US" dirty="0" smtClean="0"/>
              <a:t> (whole Group)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83820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Independent Practice: 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Work on “your own quietly”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Summarize your notes and “turn in your work”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94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Arial" charset="0"/>
              </a:rPr>
              <a:t>PRACTICE SCENARIO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7738"/>
            <a:ext cx="83820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i="1" dirty="0" smtClean="0">
                <a:latin typeface="Arial" charset="0"/>
              </a:rPr>
              <a:t>To determine the effect of ammonium sulfate on plant growth, two seed flats containing soil from a lawn were seeded using standard lawn grass mixture.  One flat was watered with rainwater and the other with rainwater containing a little ammonium sulfate.  The flats were kept in the same area to ensure identical conditions and temperature.</a:t>
            </a: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847725" y="5030788"/>
            <a:ext cx="4033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DEPENDENT VARIABLE</a:t>
            </a:r>
          </a:p>
        </p:txBody>
      </p:sp>
      <p:sp>
        <p:nvSpPr>
          <p:cNvPr id="582661" name="Text Box 5"/>
          <p:cNvSpPr txBox="1">
            <a:spLocks noChangeArrowheads="1"/>
          </p:cNvSpPr>
          <p:nvPr/>
        </p:nvSpPr>
        <p:spPr bwMode="auto">
          <a:xfrm>
            <a:off x="5207000" y="5049838"/>
            <a:ext cx="3937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VARIABLE</a:t>
            </a:r>
          </a:p>
        </p:txBody>
      </p:sp>
      <p:sp>
        <p:nvSpPr>
          <p:cNvPr id="582662" name="Text Box 6"/>
          <p:cNvSpPr txBox="1">
            <a:spLocks noChangeArrowheads="1"/>
          </p:cNvSpPr>
          <p:nvPr/>
        </p:nvSpPr>
        <p:spPr bwMode="auto">
          <a:xfrm>
            <a:off x="1296988" y="5511800"/>
            <a:ext cx="3135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</a:t>
            </a:r>
          </a:p>
        </p:txBody>
      </p:sp>
      <p:sp>
        <p:nvSpPr>
          <p:cNvPr id="582663" name="Text Box 7"/>
          <p:cNvSpPr txBox="1">
            <a:spLocks noChangeArrowheads="1"/>
          </p:cNvSpPr>
          <p:nvPr/>
        </p:nvSpPr>
        <p:spPr bwMode="auto">
          <a:xfrm>
            <a:off x="5607050" y="5583238"/>
            <a:ext cx="3135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  <p:sp>
        <p:nvSpPr>
          <p:cNvPr id="582664" name="Rectangle 8"/>
          <p:cNvSpPr>
            <a:spLocks noChangeArrowheads="1"/>
          </p:cNvSpPr>
          <p:nvPr/>
        </p:nvSpPr>
        <p:spPr bwMode="auto">
          <a:xfrm>
            <a:off x="3409393" y="1453509"/>
            <a:ext cx="2590800" cy="455612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2665" name="Rectangle 9"/>
          <p:cNvSpPr>
            <a:spLocks noChangeArrowheads="1"/>
          </p:cNvSpPr>
          <p:nvPr/>
        </p:nvSpPr>
        <p:spPr bwMode="auto">
          <a:xfrm>
            <a:off x="2986881" y="2723745"/>
            <a:ext cx="4440237" cy="473075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2666" name="Rectangle 10"/>
          <p:cNvSpPr>
            <a:spLocks noChangeArrowheads="1"/>
          </p:cNvSpPr>
          <p:nvPr/>
        </p:nvSpPr>
        <p:spPr bwMode="auto">
          <a:xfrm>
            <a:off x="6354610" y="971653"/>
            <a:ext cx="2360191" cy="455612"/>
          </a:xfrm>
          <a:prstGeom prst="rect">
            <a:avLst/>
          </a:prstGeom>
          <a:noFill/>
          <a:ln w="571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2667" name="Rectangle 11"/>
          <p:cNvSpPr>
            <a:spLocks noChangeArrowheads="1"/>
          </p:cNvSpPr>
          <p:nvPr/>
        </p:nvSpPr>
        <p:spPr bwMode="auto">
          <a:xfrm>
            <a:off x="3952081" y="4022726"/>
            <a:ext cx="960438" cy="455612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2668" name="Rectangle 12"/>
          <p:cNvSpPr>
            <a:spLocks noChangeArrowheads="1"/>
          </p:cNvSpPr>
          <p:nvPr/>
        </p:nvSpPr>
        <p:spPr bwMode="auto">
          <a:xfrm>
            <a:off x="6857999" y="4106863"/>
            <a:ext cx="1700247" cy="371475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82669" name="Rectangle 13"/>
          <p:cNvSpPr>
            <a:spLocks noChangeArrowheads="1"/>
          </p:cNvSpPr>
          <p:nvPr/>
        </p:nvSpPr>
        <p:spPr bwMode="auto">
          <a:xfrm>
            <a:off x="2362200" y="4478338"/>
            <a:ext cx="5640388" cy="455612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2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2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2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26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0" grpId="0"/>
      <p:bldP spid="582661" grpId="0"/>
      <p:bldP spid="582662" grpId="0"/>
      <p:bldP spid="582663" grpId="0"/>
      <p:bldP spid="582664" grpId="0" animBg="1"/>
      <p:bldP spid="582665" grpId="0" animBg="1"/>
      <p:bldP spid="582666" grpId="0" animBg="1"/>
      <p:bldP spid="582667" grpId="0" animBg="1"/>
      <p:bldP spid="582668" grpId="0" animBg="1"/>
      <p:bldP spid="5826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7375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latin typeface="Arial" charset="0"/>
              </a:rPr>
              <a:t>REDI’S EXPERIMENT ON SPONTANEOUS GENERATION</a:t>
            </a:r>
          </a:p>
        </p:txBody>
      </p:sp>
      <p:graphicFrame>
        <p:nvGraphicFramePr>
          <p:cNvPr id="580612" name="Object 4"/>
          <p:cNvGraphicFramePr>
            <a:graphicFrameLocks noChangeAspect="1"/>
          </p:cNvGraphicFramePr>
          <p:nvPr/>
        </p:nvGraphicFramePr>
        <p:xfrm>
          <a:off x="971550" y="1933575"/>
          <a:ext cx="791051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Image" r:id="rId3" imgW="6830378" imgH="266737" progId="PhotoDeluxe.Image.2">
                  <p:embed/>
                </p:oleObj>
              </mc:Choice>
              <mc:Fallback>
                <p:oleObj name="Image" r:id="rId3" imgW="6830378" imgH="266737" progId="PhotoDeluxe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33575"/>
                        <a:ext cx="7910513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3" name="Object 5"/>
          <p:cNvGraphicFramePr>
            <a:graphicFrameLocks noChangeAspect="1"/>
          </p:cNvGraphicFramePr>
          <p:nvPr/>
        </p:nvGraphicFramePr>
        <p:xfrm>
          <a:off x="971550" y="2247900"/>
          <a:ext cx="79057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Image" r:id="rId5" imgW="6830378" imgH="219222" progId="PhotoDeluxe.Image.2">
                  <p:embed/>
                </p:oleObj>
              </mc:Choice>
              <mc:Fallback>
                <p:oleObj name="Image" r:id="rId5" imgW="6830378" imgH="219222" progId="PhotoDeluxe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47900"/>
                        <a:ext cx="790575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0614" name="Object 6"/>
          <p:cNvGraphicFramePr>
            <a:graphicFrameLocks noChangeAspect="1"/>
          </p:cNvGraphicFramePr>
          <p:nvPr/>
        </p:nvGraphicFramePr>
        <p:xfrm>
          <a:off x="973138" y="2508250"/>
          <a:ext cx="2243137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Image" r:id="rId7" imgW="1914286" imgH="3115110" progId="PhotoDeluxe.Image.2">
                  <p:embed/>
                </p:oleObj>
              </mc:Choice>
              <mc:Fallback>
                <p:oleObj name="Image" r:id="rId7" imgW="1914286" imgH="3115110" progId="PhotoDeluxe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2508250"/>
                        <a:ext cx="2243137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0622" name="Group 14"/>
          <p:cNvGrpSpPr>
            <a:grpSpLocks/>
          </p:cNvGrpSpPr>
          <p:nvPr/>
        </p:nvGrpSpPr>
        <p:grpSpPr bwMode="auto">
          <a:xfrm>
            <a:off x="3222625" y="2508250"/>
            <a:ext cx="5657850" cy="1776413"/>
            <a:chOff x="1920" y="1776"/>
            <a:chExt cx="3066" cy="960"/>
          </a:xfrm>
        </p:grpSpPr>
        <p:graphicFrame>
          <p:nvGraphicFramePr>
            <p:cNvPr id="12299" name="Object 7"/>
            <p:cNvGraphicFramePr>
              <a:graphicFrameLocks noChangeAspect="1"/>
            </p:cNvGraphicFramePr>
            <p:nvPr/>
          </p:nvGraphicFramePr>
          <p:xfrm>
            <a:off x="1920" y="1776"/>
            <a:ext cx="3066" cy="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Image" r:id="rId9" imgW="4866667" imgH="1514686" progId="PhotoDeluxe.Image.2">
                    <p:embed/>
                  </p:oleObj>
                </mc:Choice>
                <mc:Fallback>
                  <p:oleObj name="Image" r:id="rId9" imgW="4866667" imgH="1514686" progId="PhotoDeluxe.Image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776"/>
                          <a:ext cx="3066" cy="9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Rectangle 8"/>
            <p:cNvSpPr>
              <a:spLocks noChangeArrowheads="1"/>
            </p:cNvSpPr>
            <p:nvPr/>
          </p:nvSpPr>
          <p:spPr bwMode="auto">
            <a:xfrm>
              <a:off x="3072" y="2400"/>
              <a:ext cx="52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0EFE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0"/>
            <p:cNvSpPr>
              <a:spLocks noChangeArrowheads="1"/>
            </p:cNvSpPr>
            <p:nvPr/>
          </p:nvSpPr>
          <p:spPr bwMode="auto">
            <a:xfrm>
              <a:off x="1968" y="2640"/>
              <a:ext cx="1104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0EFE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Line 11"/>
            <p:cNvSpPr>
              <a:spLocks noChangeShapeType="1"/>
            </p:cNvSpPr>
            <p:nvPr/>
          </p:nvSpPr>
          <p:spPr bwMode="auto">
            <a:xfrm>
              <a:off x="2448" y="2544"/>
              <a:ext cx="0" cy="144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648" y="2640"/>
              <a:ext cx="1104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0EFE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>
              <a:off x="4128" y="2544"/>
              <a:ext cx="0" cy="144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0628" name="Group 20"/>
          <p:cNvGrpSpPr>
            <a:grpSpLocks/>
          </p:cNvGrpSpPr>
          <p:nvPr/>
        </p:nvGrpSpPr>
        <p:grpSpPr bwMode="auto">
          <a:xfrm>
            <a:off x="3163888" y="3678238"/>
            <a:ext cx="5713412" cy="2439987"/>
            <a:chOff x="1968" y="2021"/>
            <a:chExt cx="3599" cy="1537"/>
          </a:xfrm>
        </p:grpSpPr>
        <p:graphicFrame>
          <p:nvGraphicFramePr>
            <p:cNvPr id="12297" name="Object 15"/>
            <p:cNvGraphicFramePr>
              <a:graphicFrameLocks noChangeAspect="1"/>
            </p:cNvGraphicFramePr>
            <p:nvPr/>
          </p:nvGraphicFramePr>
          <p:xfrm>
            <a:off x="1968" y="2021"/>
            <a:ext cx="3599" cy="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Image" r:id="rId11" imgW="4915586" imgH="1857143" progId="PhotoDeluxe.Image.2">
                    <p:embed/>
                  </p:oleObj>
                </mc:Choice>
                <mc:Fallback>
                  <p:oleObj name="Image" r:id="rId11" imgW="4915586" imgH="1857143" progId="PhotoDeluxe.Image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021"/>
                          <a:ext cx="3599" cy="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Rectangle 16"/>
            <p:cNvSpPr>
              <a:spLocks noChangeArrowheads="1"/>
            </p:cNvSpPr>
            <p:nvPr/>
          </p:nvSpPr>
          <p:spPr bwMode="auto">
            <a:xfrm>
              <a:off x="1992" y="3375"/>
              <a:ext cx="3571" cy="1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80626" name="Object 18"/>
          <p:cNvGraphicFramePr>
            <a:graphicFrameLocks noChangeAspect="1"/>
          </p:cNvGraphicFramePr>
          <p:nvPr/>
        </p:nvGraphicFramePr>
        <p:xfrm>
          <a:off x="974725" y="6129338"/>
          <a:ext cx="79025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Image" r:id="rId13" imgW="6819048" imgH="438095" progId="PhotoDeluxe.Image.2">
                  <p:embed/>
                </p:oleObj>
              </mc:Choice>
              <mc:Fallback>
                <p:oleObj name="Image" r:id="rId13" imgW="6819048" imgH="438095" progId="PhotoDeluxe.Image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6129338"/>
                        <a:ext cx="79025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91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655298" y="1912943"/>
            <a:ext cx="7317555" cy="1089427"/>
          </a:xfrm>
        </p:spPr>
        <p:txBody>
          <a:bodyPr/>
          <a:lstStyle/>
          <a:p>
            <a:r>
              <a:rPr lang="en-US" sz="6000" dirty="0" smtClean="0"/>
              <a:t>SCIENTIFIC METHOD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Scientific Notebooks</a:t>
            </a:r>
          </a:p>
          <a:p>
            <a:r>
              <a:rPr lang="en-US" dirty="0" smtClean="0"/>
              <a:t>Hint: Quiz Wednesday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Opening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000999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5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458199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6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610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7" y="228600"/>
            <a:ext cx="855445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The Steps a scientist uses to solve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AutoNum type="arabicPeriod"/>
            </a:pPr>
            <a:r>
              <a:rPr lang="en-US" sz="2800" dirty="0"/>
              <a:t>State the </a:t>
            </a:r>
            <a:r>
              <a:rPr lang="en-US" sz="2800" dirty="0" smtClean="0">
                <a:solidFill>
                  <a:schemeClr val="accent2"/>
                </a:solidFill>
              </a:rPr>
              <a:t>problem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marL="237744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/>
              <a:t>usually in the form of a </a:t>
            </a:r>
            <a:r>
              <a:rPr lang="en-US" sz="2800" b="1" dirty="0" smtClean="0">
                <a:solidFill>
                  <a:schemeClr val="accent2"/>
                </a:solidFill>
              </a:rPr>
              <a:t>question</a:t>
            </a:r>
            <a:endParaRPr lang="en-US" sz="2800" b="1" dirty="0" smtClean="0"/>
          </a:p>
          <a:p>
            <a:pPr>
              <a:buFont typeface="Arial" pitchFamily="34" charset="0"/>
              <a:buAutoNum type="arabicPeriod"/>
            </a:pPr>
            <a:r>
              <a:rPr lang="en-US" sz="2800" dirty="0" smtClean="0"/>
              <a:t>Background </a:t>
            </a:r>
            <a:r>
              <a:rPr lang="en-US" sz="2800" dirty="0" smtClean="0">
                <a:solidFill>
                  <a:schemeClr val="accent2"/>
                </a:solidFill>
              </a:rPr>
              <a:t>research</a:t>
            </a:r>
          </a:p>
          <a:p>
            <a:pPr marL="237744" lvl="2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>- collect </a:t>
            </a:r>
            <a:r>
              <a:rPr lang="en-US" sz="2800" b="1" dirty="0" smtClean="0">
                <a:solidFill>
                  <a:schemeClr val="accent2"/>
                </a:solidFill>
              </a:rPr>
              <a:t>information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about the problem</a:t>
            </a:r>
            <a:endParaRPr lang="en-US" sz="2800" dirty="0">
              <a:solidFill>
                <a:schemeClr val="accent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800" dirty="0" smtClean="0"/>
              <a:t>Hypothesis</a:t>
            </a:r>
          </a:p>
          <a:p>
            <a:pPr marL="237744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an </a:t>
            </a:r>
            <a:r>
              <a:rPr lang="en-US" sz="2800" b="1" dirty="0" smtClean="0">
                <a:solidFill>
                  <a:schemeClr val="accent2"/>
                </a:solidFill>
              </a:rPr>
              <a:t>educated</a:t>
            </a:r>
            <a:r>
              <a:rPr lang="en-US" sz="2800" dirty="0" smtClean="0"/>
              <a:t> answer to the problem</a:t>
            </a:r>
          </a:p>
          <a:p>
            <a:pPr marL="237744" lvl="2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-Should be in the format: If…then…</a:t>
            </a:r>
          </a:p>
        </p:txBody>
      </p: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13"/>
            <a:ext cx="7520940" cy="548640"/>
          </a:xfrm>
        </p:spPr>
        <p:txBody>
          <a:bodyPr/>
          <a:lstStyle/>
          <a:p>
            <a:r>
              <a:rPr lang="en-US" dirty="0" smtClean="0"/>
              <a:t>Parts of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839200" cy="4800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4. </a:t>
            </a:r>
            <a:r>
              <a:rPr lang="en-US" sz="2600" dirty="0" smtClean="0"/>
              <a:t>Experiment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	</a:t>
            </a:r>
            <a:r>
              <a:rPr lang="en-US" sz="2600" dirty="0" smtClean="0"/>
              <a:t>- </a:t>
            </a:r>
            <a:r>
              <a:rPr lang="en-US" sz="2600" b="0" dirty="0" smtClean="0"/>
              <a:t>A procedure that tests the </a:t>
            </a:r>
            <a:r>
              <a:rPr lang="en-US" sz="2600" dirty="0" smtClean="0">
                <a:solidFill>
                  <a:schemeClr val="accent2"/>
                </a:solidFill>
              </a:rPr>
              <a:t>hypothesis</a:t>
            </a:r>
          </a:p>
          <a:p>
            <a:r>
              <a:rPr lang="en-US" sz="2600" dirty="0">
                <a:solidFill>
                  <a:schemeClr val="accent2"/>
                </a:solidFill>
              </a:rPr>
              <a:t>	</a:t>
            </a:r>
            <a:r>
              <a:rPr lang="en-US" sz="2600" u="sng" dirty="0" smtClean="0">
                <a:solidFill>
                  <a:srgbClr val="00B0F0"/>
                </a:solidFill>
              </a:rPr>
              <a:t>An experiment includes:</a:t>
            </a:r>
          </a:p>
          <a:p>
            <a:pPr>
              <a:spcBef>
                <a:spcPts val="0"/>
              </a:spcBef>
            </a:pPr>
            <a:r>
              <a:rPr lang="en-US" sz="2600" b="0" dirty="0">
                <a:solidFill>
                  <a:schemeClr val="accent2"/>
                </a:solidFill>
              </a:rPr>
              <a:t>	</a:t>
            </a:r>
            <a:r>
              <a:rPr lang="en-US" sz="2600" b="0" dirty="0" smtClean="0">
                <a:solidFill>
                  <a:schemeClr val="accent2"/>
                </a:solidFill>
              </a:rPr>
              <a:t>	</a:t>
            </a:r>
            <a:r>
              <a:rPr lang="en-US" sz="2600" b="0" dirty="0" smtClean="0"/>
              <a:t>a) </a:t>
            </a:r>
            <a:r>
              <a:rPr lang="en-US" sz="2600" dirty="0" smtClean="0"/>
              <a:t>Independent variable (IV)</a:t>
            </a:r>
            <a:r>
              <a:rPr lang="en-US" sz="2600" b="0" dirty="0" smtClean="0"/>
              <a:t> is the </a:t>
            </a:r>
            <a:r>
              <a:rPr lang="en-US" sz="2600" dirty="0" smtClean="0">
                <a:solidFill>
                  <a:schemeClr val="accent2"/>
                </a:solidFill>
              </a:rPr>
              <a:t>one</a:t>
            </a:r>
            <a:r>
              <a:rPr lang="en-US" sz="2600" b="0" dirty="0" smtClean="0"/>
              <a:t> variable that is changed by the </a:t>
            </a:r>
            <a:r>
              <a:rPr lang="en-US" sz="2600" dirty="0" smtClean="0">
                <a:solidFill>
                  <a:schemeClr val="accent2"/>
                </a:solidFill>
              </a:rPr>
              <a:t>scientist. </a:t>
            </a:r>
            <a:r>
              <a:rPr lang="en-US" sz="2600" b="0" dirty="0" smtClean="0"/>
              <a:t>The IV is plotted on the </a:t>
            </a:r>
            <a:r>
              <a:rPr lang="en-US" sz="2600" dirty="0" smtClean="0">
                <a:solidFill>
                  <a:schemeClr val="accent2"/>
                </a:solidFill>
              </a:rPr>
              <a:t>x-axis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b) </a:t>
            </a:r>
            <a:r>
              <a:rPr lang="en-US" sz="2600" dirty="0" smtClean="0"/>
              <a:t>Dependent variable (DV) </a:t>
            </a:r>
            <a:r>
              <a:rPr lang="en-US" sz="2600" b="0" dirty="0" smtClean="0"/>
              <a:t>is the variable being </a:t>
            </a:r>
            <a:r>
              <a:rPr lang="en-US" sz="2600" dirty="0" smtClean="0">
                <a:solidFill>
                  <a:schemeClr val="accent2"/>
                </a:solidFill>
              </a:rPr>
              <a:t>measured</a:t>
            </a:r>
            <a:r>
              <a:rPr lang="en-US" sz="2600" b="0" dirty="0" smtClean="0"/>
              <a:t>. The DV is the result of the change of the IV.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	- The DV is plotted on the </a:t>
            </a:r>
            <a:r>
              <a:rPr lang="en-US" sz="2600" dirty="0" smtClean="0">
                <a:solidFill>
                  <a:schemeClr val="accent2"/>
                </a:solidFill>
              </a:rPr>
              <a:t>y-axis</a:t>
            </a:r>
            <a:r>
              <a:rPr lang="en-US" sz="2600" b="0" dirty="0" smtClean="0"/>
              <a:t> of a graph.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c) </a:t>
            </a:r>
            <a:r>
              <a:rPr lang="en-US" sz="2600" dirty="0" smtClean="0"/>
              <a:t>Control </a:t>
            </a:r>
            <a:r>
              <a:rPr lang="en-US" sz="2600" b="0" dirty="0" smtClean="0"/>
              <a:t>is the group that remains </a:t>
            </a:r>
            <a:r>
              <a:rPr lang="en-US" sz="2600" dirty="0" smtClean="0">
                <a:solidFill>
                  <a:schemeClr val="accent2"/>
                </a:solidFill>
              </a:rPr>
              <a:t>unchanged</a:t>
            </a:r>
            <a:r>
              <a:rPr lang="en-US" sz="2600" dirty="0" smtClean="0"/>
              <a:t>. </a:t>
            </a:r>
            <a:r>
              <a:rPr lang="en-US" sz="2600" b="0" dirty="0" smtClean="0"/>
              <a:t>It’s used to </a:t>
            </a:r>
            <a:r>
              <a:rPr lang="en-US" sz="2600" dirty="0" smtClean="0">
                <a:solidFill>
                  <a:schemeClr val="accent2"/>
                </a:solidFill>
              </a:rPr>
              <a:t>compare</a:t>
            </a:r>
            <a:r>
              <a:rPr lang="en-US" sz="2600" dirty="0" smtClean="0"/>
              <a:t> </a:t>
            </a:r>
            <a:r>
              <a:rPr lang="en-US" sz="2600" b="0" dirty="0" smtClean="0"/>
              <a:t>the results of the experimental group and is usually the ‘normal’ conditions</a:t>
            </a:r>
          </a:p>
          <a:p>
            <a:pPr>
              <a:spcBef>
                <a:spcPts val="0"/>
              </a:spcBef>
            </a:pPr>
            <a:r>
              <a:rPr lang="en-US" sz="2600" b="0" dirty="0"/>
              <a:t>	</a:t>
            </a:r>
            <a:r>
              <a:rPr lang="en-US" sz="2600" b="0" dirty="0" smtClean="0"/>
              <a:t>	d) </a:t>
            </a:r>
            <a:r>
              <a:rPr lang="en-US" sz="2600" dirty="0" smtClean="0"/>
              <a:t>Constants </a:t>
            </a:r>
            <a:r>
              <a:rPr lang="en-US" sz="2600" b="0" dirty="0" smtClean="0"/>
              <a:t>are all factors in an experiment that are kept the </a:t>
            </a:r>
            <a:r>
              <a:rPr lang="en-US" sz="2600" dirty="0" smtClean="0">
                <a:solidFill>
                  <a:schemeClr val="accent2"/>
                </a:solidFill>
              </a:rPr>
              <a:t>same</a:t>
            </a:r>
            <a:r>
              <a:rPr lang="en-US" sz="2600" dirty="0" smtClean="0"/>
              <a:t>. </a:t>
            </a:r>
            <a:r>
              <a:rPr lang="en-US" sz="2600" b="0" dirty="0" smtClean="0"/>
              <a:t>Constants make the experiment </a:t>
            </a:r>
            <a:r>
              <a:rPr lang="en-US" sz="2600" dirty="0" smtClean="0">
                <a:solidFill>
                  <a:schemeClr val="accent2"/>
                </a:solidFill>
              </a:rPr>
              <a:t>fair</a:t>
            </a:r>
            <a:r>
              <a:rPr lang="en-US" sz="2600" dirty="0" smtClean="0"/>
              <a:t>. </a:t>
            </a:r>
            <a:r>
              <a:rPr lang="en-US" sz="2600" b="0" dirty="0" smtClean="0"/>
              <a:t> </a:t>
            </a:r>
          </a:p>
          <a:p>
            <a:pPr>
              <a:spcBef>
                <a:spcPts val="0"/>
              </a:spcBef>
            </a:pPr>
            <a:endParaRPr lang="en-US" b="0" dirty="0" smtClean="0"/>
          </a:p>
          <a:p>
            <a:pPr>
              <a:spcBef>
                <a:spcPts val="0"/>
              </a:spcBef>
            </a:pPr>
            <a:r>
              <a:rPr lang="en-US" b="0" dirty="0">
                <a:solidFill>
                  <a:schemeClr val="accent2"/>
                </a:solidFill>
              </a:rPr>
              <a:t>		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914400"/>
          </a:xfrm>
        </p:spPr>
        <p:txBody>
          <a:bodyPr/>
          <a:lstStyle/>
          <a:p>
            <a:r>
              <a:rPr lang="en-US" dirty="0" smtClean="0"/>
              <a:t>The 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3994677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800" dirty="0" smtClean="0"/>
              <a:t>5. Data/Results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smtClean="0">
                <a:solidFill>
                  <a:schemeClr val="accent2"/>
                </a:solidFill>
              </a:rPr>
              <a:t>collect</a:t>
            </a:r>
            <a:r>
              <a:rPr lang="en-US" sz="2800" dirty="0" smtClean="0"/>
              <a:t> </a:t>
            </a:r>
            <a:r>
              <a:rPr lang="en-US" sz="2800" b="0" dirty="0" smtClean="0"/>
              <a:t>&amp; </a:t>
            </a:r>
            <a:r>
              <a:rPr lang="en-US" sz="2800" dirty="0" smtClean="0">
                <a:solidFill>
                  <a:schemeClr val="accent2"/>
                </a:solidFill>
              </a:rPr>
              <a:t>record</a:t>
            </a:r>
            <a:r>
              <a:rPr lang="en-US" sz="2800" dirty="0" smtClean="0"/>
              <a:t> </a:t>
            </a:r>
            <a:r>
              <a:rPr lang="en-US" sz="2800" b="0" dirty="0" smtClean="0"/>
              <a:t>data observed in the experiment</a:t>
            </a:r>
          </a:p>
          <a:p>
            <a:r>
              <a:rPr lang="en-US" sz="2800" b="0" dirty="0" smtClean="0"/>
              <a:t>	- results can be </a:t>
            </a:r>
            <a:r>
              <a:rPr lang="en-US" sz="2800" dirty="0" smtClean="0">
                <a:solidFill>
                  <a:schemeClr val="accent2"/>
                </a:solidFill>
              </a:rPr>
              <a:t>qualitative (descriptive)</a:t>
            </a:r>
            <a:r>
              <a:rPr lang="en-US" sz="2800" b="0" dirty="0" smtClean="0">
                <a:solidFill>
                  <a:schemeClr val="accent2"/>
                </a:solidFill>
              </a:rPr>
              <a:t> </a:t>
            </a:r>
            <a:r>
              <a:rPr lang="en-US" sz="2800" b="0" dirty="0" smtClean="0"/>
              <a:t>or </a:t>
            </a:r>
            <a:r>
              <a:rPr lang="en-US" sz="2800" dirty="0" smtClean="0">
                <a:solidFill>
                  <a:schemeClr val="accent2"/>
                </a:solidFill>
              </a:rPr>
              <a:t>quantitative (numerical)</a:t>
            </a:r>
          </a:p>
          <a:p>
            <a:r>
              <a:rPr lang="en-US" sz="2800" dirty="0" smtClean="0"/>
              <a:t>6. Conclusion</a:t>
            </a:r>
          </a:p>
          <a:p>
            <a:r>
              <a:rPr lang="en-US" sz="2800" dirty="0" smtClean="0"/>
              <a:t>	- </a:t>
            </a:r>
            <a:r>
              <a:rPr lang="en-US" sz="2800" b="0" dirty="0" smtClean="0"/>
              <a:t>Ask yourself, “Does the data support my </a:t>
            </a:r>
            <a:r>
              <a:rPr lang="en-US" sz="2800" dirty="0" smtClean="0">
                <a:solidFill>
                  <a:schemeClr val="accent2"/>
                </a:solidFill>
              </a:rPr>
              <a:t>hypothesis</a:t>
            </a:r>
            <a:r>
              <a:rPr lang="en-US" sz="2800" b="0" dirty="0" smtClean="0"/>
              <a:t>? Why or why not?</a:t>
            </a:r>
          </a:p>
          <a:p>
            <a:r>
              <a:rPr lang="en-US" sz="2800" b="0" dirty="0" smtClean="0"/>
              <a:t>	- Be aware of experimental and human </a:t>
            </a:r>
            <a:r>
              <a:rPr lang="en-US" sz="2800" dirty="0" smtClean="0">
                <a:solidFill>
                  <a:schemeClr val="accent2"/>
                </a:solidFill>
              </a:rPr>
              <a:t>errors.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5458</TotalTime>
  <Words>162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iRespondGraphMaster</vt:lpstr>
      <vt:lpstr>Angles</vt:lpstr>
      <vt:lpstr>Image</vt:lpstr>
      <vt:lpstr>Warm-up</vt:lpstr>
      <vt:lpstr>SCIENTIFIC METHOD</vt:lpstr>
      <vt:lpstr>PowerPoint Presentation</vt:lpstr>
      <vt:lpstr>PowerPoint Presentation</vt:lpstr>
      <vt:lpstr>PowerPoint Presentation</vt:lpstr>
      <vt:lpstr>PowerPoint Presentation</vt:lpstr>
      <vt:lpstr>The Steps a scientist uses to solve a problem</vt:lpstr>
      <vt:lpstr>Parts of an experiment</vt:lpstr>
      <vt:lpstr>The final steps</vt:lpstr>
      <vt:lpstr>What is theory?</vt:lpstr>
      <vt:lpstr>Practice (whole Group)</vt:lpstr>
      <vt:lpstr>Work Session</vt:lpstr>
      <vt:lpstr>Closing</vt:lpstr>
      <vt:lpstr>PRACTICE SCENARIO</vt:lpstr>
      <vt:lpstr>REDI’S EXPERIMENT ON SPONTANEOUS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Starlett Thomas</cp:lastModifiedBy>
  <cp:revision>15</cp:revision>
  <dcterms:created xsi:type="dcterms:W3CDTF">2012-08-12T15:53:18Z</dcterms:created>
  <dcterms:modified xsi:type="dcterms:W3CDTF">2014-08-12T00:14:57Z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