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77" r:id="rId3"/>
  </p:sldMasterIdLst>
  <p:sldIdLst>
    <p:sldId id="256" r:id="rId4"/>
    <p:sldId id="258" r:id="rId5"/>
    <p:sldId id="259" r:id="rId6"/>
    <p:sldId id="267" r:id="rId7"/>
    <p:sldId id="275" r:id="rId8"/>
    <p:sldId id="261" r:id="rId9"/>
    <p:sldId id="273" r:id="rId10"/>
    <p:sldId id="268" r:id="rId11"/>
    <p:sldId id="269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3/3/2017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UNIT 3</a:t>
            </a:r>
            <a:r>
              <a:rPr lang="en-US" sz="2800" dirty="0" smtClean="0"/>
              <a:t>:  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What is a mutation and how does it cause changes in organisms?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1257" y="1219200"/>
            <a:ext cx="8763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0"/>
            <a:r>
              <a:rPr lang="en-US" sz="2800" dirty="0"/>
              <a:t>A </a:t>
            </a:r>
            <a:r>
              <a:rPr lang="en-US" sz="2800" b="1" i="1" dirty="0"/>
              <a:t>mutation</a:t>
            </a:r>
            <a:r>
              <a:rPr lang="en-US" sz="2800" dirty="0"/>
              <a:t> is a </a:t>
            </a:r>
            <a:r>
              <a:rPr lang="en-US" sz="2800" b="1" u="sng" dirty="0" smtClean="0"/>
              <a:t>change </a:t>
            </a:r>
            <a:r>
              <a:rPr lang="en-US" sz="2800" dirty="0" smtClean="0"/>
              <a:t>in </a:t>
            </a:r>
            <a:r>
              <a:rPr lang="en-US" sz="2800" dirty="0"/>
              <a:t>a nitrogenous </a:t>
            </a:r>
            <a:r>
              <a:rPr lang="en-US" sz="2800" b="1" u="sng" dirty="0" smtClean="0"/>
              <a:t>base </a:t>
            </a:r>
            <a:r>
              <a:rPr lang="en-US" sz="2800" dirty="0" smtClean="0"/>
              <a:t>sequence </a:t>
            </a:r>
            <a:r>
              <a:rPr lang="en-US" sz="2800" dirty="0"/>
              <a:t>(order) of a gene.  (Gene – a particular sequence of your DNA that occupies a specific location on a chromosome and determines a particular characteristic) </a:t>
            </a:r>
          </a:p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2050" name="Picture 2" descr="http://www.cancer.gov/PublishedContent/Images/images/documents/4167b7ca-7e27-4eec-9855-640637dde5dc/cancer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49816"/>
            <a:ext cx="4114800" cy="308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12480" cy="5943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/>
              <a:t>Mutations </a:t>
            </a:r>
            <a:r>
              <a:rPr lang="en-US" sz="2600" dirty="0" smtClean="0"/>
              <a:t>can be:</a:t>
            </a:r>
            <a:endParaRPr lang="en-US" sz="2600" dirty="0"/>
          </a:p>
          <a:p>
            <a:pPr lvl="1">
              <a:defRPr/>
            </a:pPr>
            <a:r>
              <a:rPr lang="en-US" sz="2200" dirty="0" smtClean="0"/>
              <a:t>GOOD!</a:t>
            </a:r>
          </a:p>
          <a:p>
            <a:pPr lvl="1">
              <a:defRPr/>
            </a:pPr>
            <a:r>
              <a:rPr lang="en-US" sz="2200" dirty="0" smtClean="0"/>
              <a:t>BAD!</a:t>
            </a:r>
            <a:endParaRPr lang="en-US" sz="2200" dirty="0"/>
          </a:p>
          <a:p>
            <a:pPr lvl="1">
              <a:defRPr/>
            </a:pPr>
            <a:r>
              <a:rPr lang="en-US" sz="2200" dirty="0"/>
              <a:t>Cause no harmful effects at </a:t>
            </a:r>
            <a:r>
              <a:rPr lang="en-US" sz="2200" dirty="0" smtClean="0"/>
              <a:t>all!</a:t>
            </a:r>
            <a:endParaRPr lang="en-US" sz="2200" dirty="0"/>
          </a:p>
          <a:p>
            <a:r>
              <a:rPr lang="en-US" b="1" u="sng" dirty="0" smtClean="0"/>
              <a:t>Chromosomal Mutations:</a:t>
            </a:r>
          </a:p>
          <a:p>
            <a:pPr>
              <a:lnSpc>
                <a:spcPct val="90000"/>
              </a:lnSpc>
            </a:pPr>
            <a:r>
              <a:rPr lang="en-US" dirty="0"/>
              <a:t>Four main types: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1. Deletion-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</a:t>
            </a:r>
            <a:r>
              <a:rPr lang="en-US" sz="2700" dirty="0">
                <a:solidFill>
                  <a:schemeClr val="hlink"/>
                </a:solidFill>
              </a:rPr>
              <a:t>B</a:t>
            </a:r>
            <a:r>
              <a:rPr lang="en-US" sz="2700" dirty="0"/>
              <a:t>C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/>
              <a:t>DEF          AC</a:t>
            </a:r>
            <a:r>
              <a:rPr lang="en-US" sz="2700" dirty="0">
                <a:cs typeface="Arial" charset="0"/>
              </a:rPr>
              <a:t>•DEF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2. Duplication-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</a:t>
            </a:r>
            <a:r>
              <a:rPr lang="en-US" sz="2700" dirty="0">
                <a:solidFill>
                  <a:schemeClr val="hlink"/>
                </a:solidFill>
              </a:rPr>
              <a:t>B</a:t>
            </a:r>
            <a:r>
              <a:rPr lang="en-US" sz="2700" dirty="0"/>
              <a:t>C</a:t>
            </a:r>
            <a:r>
              <a:rPr lang="en-US" sz="2700" dirty="0">
                <a:cs typeface="Arial" charset="0"/>
              </a:rPr>
              <a:t>•DEF		A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BB</a:t>
            </a:r>
            <a:r>
              <a:rPr lang="en-US" sz="2700" dirty="0">
                <a:cs typeface="Arial" charset="0"/>
              </a:rPr>
              <a:t>C•DEF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3. Inversion-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</a:t>
            </a:r>
            <a:r>
              <a:rPr lang="en-US" sz="2700" dirty="0">
                <a:solidFill>
                  <a:schemeClr val="hlink"/>
                </a:solidFill>
              </a:rPr>
              <a:t>BC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DE</a:t>
            </a:r>
            <a:r>
              <a:rPr lang="en-US" sz="2700" dirty="0">
                <a:cs typeface="Arial" charset="0"/>
              </a:rPr>
              <a:t>F		A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ED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CB</a:t>
            </a:r>
            <a:r>
              <a:rPr lang="en-US" sz="2700" dirty="0">
                <a:cs typeface="Arial" charset="0"/>
              </a:rPr>
              <a:t>F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4. Translocation-</a:t>
            </a:r>
          </a:p>
          <a:p>
            <a:pPr lvl="2">
              <a:lnSpc>
                <a:spcPct val="90000"/>
              </a:lnSpc>
            </a:pPr>
            <a:r>
              <a:rPr lang="en-US" sz="2700" dirty="0"/>
              <a:t>AB</a:t>
            </a:r>
            <a:r>
              <a:rPr lang="en-US" sz="2700" dirty="0">
                <a:cs typeface="Arial" charset="0"/>
              </a:rPr>
              <a:t>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CD</a:t>
            </a:r>
            <a:r>
              <a:rPr lang="en-US" sz="2700" dirty="0">
                <a:cs typeface="Arial" charset="0"/>
              </a:rPr>
              <a:t> + EF•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GH</a:t>
            </a:r>
            <a:r>
              <a:rPr lang="en-US" sz="2700" dirty="0">
                <a:cs typeface="Arial" charset="0"/>
              </a:rPr>
              <a:t>		AB•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GH</a:t>
            </a:r>
            <a:r>
              <a:rPr lang="en-US" sz="2700" dirty="0">
                <a:cs typeface="Arial" charset="0"/>
              </a:rPr>
              <a:t> + EF•</a:t>
            </a:r>
            <a:r>
              <a:rPr lang="en-US" sz="2700" dirty="0">
                <a:solidFill>
                  <a:schemeClr val="hlink"/>
                </a:solidFill>
                <a:cs typeface="Arial" charset="0"/>
              </a:rPr>
              <a:t>CD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lvl="0"/>
            <a:r>
              <a:rPr lang="en-US" dirty="0"/>
              <a:t>When the base sequence of a gene is changed, the amino acid sequence of the </a:t>
            </a:r>
            <a:r>
              <a:rPr lang="en-US" b="1" u="sng" dirty="0" smtClean="0"/>
              <a:t>protein </a:t>
            </a:r>
            <a:r>
              <a:rPr lang="en-US" dirty="0" smtClean="0"/>
              <a:t>is </a:t>
            </a:r>
            <a:r>
              <a:rPr lang="en-US" dirty="0"/>
              <a:t>also changed (Remember:  amino acids are </a:t>
            </a:r>
            <a:r>
              <a:rPr lang="en-US" b="1" u="sng" dirty="0" smtClean="0"/>
              <a:t>monomers </a:t>
            </a:r>
            <a:r>
              <a:rPr lang="en-US" dirty="0" smtClean="0"/>
              <a:t>of </a:t>
            </a:r>
            <a:r>
              <a:rPr lang="en-US" dirty="0"/>
              <a:t>a protein)</a:t>
            </a:r>
          </a:p>
        </p:txBody>
      </p:sp>
      <p:pic>
        <p:nvPicPr>
          <p:cNvPr id="3074" name="Picture 2" descr="http://evolution.berkeley.edu/evosite/evo101/images/dna-mu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172" y="3352800"/>
            <a:ext cx="526965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382000" cy="5257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 change in an </a:t>
            </a:r>
            <a:r>
              <a:rPr lang="en-US" b="1" u="sng" dirty="0" smtClean="0"/>
              <a:t>amino acid </a:t>
            </a:r>
            <a:r>
              <a:rPr lang="en-US" dirty="0" smtClean="0"/>
              <a:t>sequence </a:t>
            </a:r>
            <a:r>
              <a:rPr lang="en-US" dirty="0"/>
              <a:t>in a protein may affect its </a:t>
            </a:r>
            <a:r>
              <a:rPr lang="en-US" b="1" u="sng" dirty="0" smtClean="0"/>
              <a:t>shape </a:t>
            </a:r>
            <a:r>
              <a:rPr lang="en-US" dirty="0" smtClean="0"/>
              <a:t>(conformation</a:t>
            </a:r>
            <a:r>
              <a:rPr lang="en-US" dirty="0"/>
              <a:t>), which could result in a change in the protein’s </a:t>
            </a:r>
            <a:r>
              <a:rPr lang="en-US" b="1" u="sng" dirty="0" smtClean="0"/>
              <a:t>function.</a:t>
            </a:r>
            <a:endParaRPr lang="en-US" b="1" u="sng" dirty="0"/>
          </a:p>
          <a:p>
            <a:endParaRPr lang="en-US" b="1" dirty="0" smtClean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  <p:pic>
        <p:nvPicPr>
          <p:cNvPr id="4098" name="Picture 2" descr="http://staff.jccc.net/pdecell/evolution/mutations/mutyp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657600" cy="334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u="sng" dirty="0" smtClean="0"/>
              <a:t>Mutations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034690"/>
            <a:ext cx="8610600" cy="49641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Examples of Mutations: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</a:t>
            </a:r>
            <a:r>
              <a:rPr lang="en-US" b="1" dirty="0"/>
              <a:t>Replace </a:t>
            </a:r>
            <a:r>
              <a:rPr lang="en-US" b="1" u="sng" dirty="0"/>
              <a:t>G</a:t>
            </a:r>
            <a:r>
              <a:rPr lang="en-US" b="1" dirty="0"/>
              <a:t> with </a:t>
            </a:r>
            <a:r>
              <a:rPr lang="en-US" b="1" u="sng" dirty="0" smtClean="0"/>
              <a:t>A</a:t>
            </a:r>
            <a:r>
              <a:rPr lang="en-US" dirty="0" smtClean="0"/>
              <a:t>: </a:t>
            </a:r>
            <a:r>
              <a:rPr lang="en-US" b="1" u="sng" dirty="0" smtClean="0"/>
              <a:t>Substitution Mutation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 				</a:t>
            </a:r>
            <a:r>
              <a:rPr lang="en-US" b="1" u="sng" dirty="0" smtClean="0"/>
              <a:t>Point Mutation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mRNA</a:t>
            </a:r>
            <a:r>
              <a:rPr lang="en-US" b="1" u="sng" dirty="0"/>
              <a:t> </a:t>
            </a:r>
            <a:r>
              <a:rPr lang="en-US" b="1" u="sng" dirty="0" smtClean="0"/>
              <a:t>codons</a:t>
            </a:r>
            <a:r>
              <a:rPr lang="en-US" dirty="0" smtClean="0"/>
              <a:t>                     </a:t>
            </a:r>
            <a:endParaRPr lang="en-US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       </a:t>
            </a:r>
            <a:r>
              <a:rPr lang="en-US" sz="2200" b="1" dirty="0" smtClean="0"/>
              <a:t>A</a:t>
            </a:r>
            <a:endParaRPr lang="en-US" sz="2200" b="1" dirty="0"/>
          </a:p>
          <a:p>
            <a:pPr marL="0" indent="0">
              <a:buNone/>
            </a:pPr>
            <a:r>
              <a:rPr lang="en-US" sz="2200" dirty="0" smtClean="0"/>
              <a:t>A  </a:t>
            </a:r>
            <a:r>
              <a:rPr lang="en-US" sz="2200" dirty="0"/>
              <a:t>U  </a:t>
            </a:r>
            <a:r>
              <a:rPr lang="en-US" sz="2200" b="1" dirty="0" smtClean="0"/>
              <a:t>G</a:t>
            </a:r>
            <a:r>
              <a:rPr lang="en-US" sz="2200" dirty="0" smtClean="0"/>
              <a:t>  </a:t>
            </a:r>
            <a:r>
              <a:rPr lang="en-US" sz="2200" dirty="0"/>
              <a:t>A  </a:t>
            </a:r>
            <a:r>
              <a:rPr lang="en-US" sz="2200" dirty="0" err="1"/>
              <a:t>A</a:t>
            </a:r>
            <a:r>
              <a:rPr lang="en-US" sz="2200" dirty="0"/>
              <a:t>  G  U  </a:t>
            </a:r>
            <a:r>
              <a:rPr lang="en-US" sz="2200" dirty="0" err="1"/>
              <a:t>U</a:t>
            </a:r>
            <a:r>
              <a:rPr lang="en-US" sz="2200" dirty="0"/>
              <a:t>  </a:t>
            </a:r>
            <a:r>
              <a:rPr lang="en-US" sz="2200" dirty="0" err="1"/>
              <a:t>U</a:t>
            </a:r>
            <a:r>
              <a:rPr lang="en-US" sz="2200" dirty="0"/>
              <a:t>  A  G  C  G  C  A  U  </a:t>
            </a:r>
            <a:r>
              <a:rPr lang="en-US" sz="2200" dirty="0" err="1"/>
              <a:t>U</a:t>
            </a:r>
            <a:r>
              <a:rPr lang="en-US" sz="2200" dirty="0"/>
              <a:t>  G  U  A  </a:t>
            </a:r>
            <a:r>
              <a:rPr lang="en-US" sz="2200" dirty="0" err="1" smtClean="0"/>
              <a:t>A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43053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92730" y="43053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80873" y="424815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420624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8410" y="420624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416433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245870" y="4533900"/>
            <a:ext cx="2286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45870" y="46482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u="sng" dirty="0" smtClean="0"/>
              <a:t>Mutations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914" y="1034690"/>
            <a:ext cx="8610600" cy="49641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Examples of Mutations: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</a:t>
            </a:r>
            <a:r>
              <a:rPr lang="en-US" b="1" dirty="0"/>
              <a:t>Replace </a:t>
            </a:r>
            <a:r>
              <a:rPr lang="en-US" b="1" u="sng" dirty="0"/>
              <a:t>G</a:t>
            </a:r>
            <a:r>
              <a:rPr lang="en-US" b="1" dirty="0"/>
              <a:t> with </a:t>
            </a:r>
            <a:r>
              <a:rPr lang="en-US" b="1" u="sng" dirty="0" smtClean="0"/>
              <a:t>A</a:t>
            </a:r>
            <a:r>
              <a:rPr lang="en-US" dirty="0" smtClean="0"/>
              <a:t>: </a:t>
            </a:r>
            <a:r>
              <a:rPr lang="en-US" b="1" u="sng" dirty="0" smtClean="0"/>
              <a:t>Substitution Mutation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 				</a:t>
            </a:r>
            <a:r>
              <a:rPr lang="en-US" b="1" u="sng" dirty="0" smtClean="0"/>
              <a:t>Point Mutation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mRNA</a:t>
            </a:r>
            <a:r>
              <a:rPr lang="en-US" b="1" u="sng" dirty="0"/>
              <a:t> </a:t>
            </a:r>
            <a:r>
              <a:rPr lang="en-US" b="1" u="sng" dirty="0" smtClean="0"/>
              <a:t>codons</a:t>
            </a:r>
            <a:r>
              <a:rPr lang="en-US" dirty="0" smtClean="0"/>
              <a:t>                     </a:t>
            </a:r>
            <a:endParaRPr lang="en-US" dirty="0"/>
          </a:p>
          <a:p>
            <a:pPr marL="0" indent="0">
              <a:buNone/>
            </a:pPr>
            <a:r>
              <a:rPr lang="en-US" sz="2200" dirty="0"/>
              <a:t>A  U  </a:t>
            </a:r>
            <a:r>
              <a:rPr lang="en-US" sz="2200" b="1" dirty="0" smtClean="0"/>
              <a:t>A</a:t>
            </a:r>
            <a:r>
              <a:rPr lang="en-US" sz="2200" dirty="0" smtClean="0"/>
              <a:t>  </a:t>
            </a:r>
            <a:r>
              <a:rPr lang="en-US" sz="2200" dirty="0"/>
              <a:t>A  </a:t>
            </a:r>
            <a:r>
              <a:rPr lang="en-US" sz="2200" dirty="0" err="1"/>
              <a:t>A</a:t>
            </a:r>
            <a:r>
              <a:rPr lang="en-US" sz="2200" dirty="0"/>
              <a:t>  G  U  </a:t>
            </a:r>
            <a:r>
              <a:rPr lang="en-US" sz="2200" dirty="0" err="1"/>
              <a:t>U</a:t>
            </a:r>
            <a:r>
              <a:rPr lang="en-US" sz="2200" dirty="0"/>
              <a:t>  </a:t>
            </a:r>
            <a:r>
              <a:rPr lang="en-US" sz="2200" dirty="0" err="1"/>
              <a:t>U</a:t>
            </a:r>
            <a:r>
              <a:rPr lang="en-US" sz="2200" dirty="0"/>
              <a:t>  A  G  C  G  C  A  U  </a:t>
            </a:r>
            <a:r>
              <a:rPr lang="en-US" sz="2200" dirty="0" err="1"/>
              <a:t>U</a:t>
            </a:r>
            <a:r>
              <a:rPr lang="en-US" sz="2200" dirty="0"/>
              <a:t>  G  U  A  </a:t>
            </a:r>
            <a:r>
              <a:rPr lang="en-US" sz="2200" dirty="0" err="1" smtClean="0"/>
              <a:t>A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U  A  </a:t>
            </a:r>
            <a:r>
              <a:rPr lang="en-US" sz="2200" b="1" u="sng" dirty="0" smtClean="0"/>
              <a:t>U</a:t>
            </a:r>
            <a:r>
              <a:rPr lang="en-US" sz="2200" u="sng" dirty="0" smtClean="0"/>
              <a:t>  </a:t>
            </a:r>
            <a:r>
              <a:rPr lang="en-US" sz="2200" u="sng" dirty="0" err="1" smtClean="0"/>
              <a:t>U</a:t>
            </a:r>
            <a:r>
              <a:rPr lang="en-US" sz="2200" u="sng" dirty="0" smtClean="0"/>
              <a:t>  </a:t>
            </a:r>
            <a:r>
              <a:rPr lang="en-US" sz="2200" u="sng" dirty="0" err="1" smtClean="0"/>
              <a:t>U</a:t>
            </a:r>
            <a:r>
              <a:rPr lang="en-US" sz="2200" u="sng" dirty="0" smtClean="0"/>
              <a:t>  C  A  </a:t>
            </a:r>
            <a:r>
              <a:rPr lang="en-US" sz="2200" u="sng" dirty="0" err="1" smtClean="0"/>
              <a:t>A</a:t>
            </a:r>
            <a:r>
              <a:rPr lang="en-US" sz="2200" u="sng" dirty="0" smtClean="0"/>
              <a:t>  </a:t>
            </a:r>
            <a:r>
              <a:rPr lang="en-US" sz="2200" u="sng" dirty="0" err="1" smtClean="0"/>
              <a:t>A</a:t>
            </a:r>
            <a:r>
              <a:rPr lang="en-US" sz="2200" u="sng" dirty="0" smtClean="0"/>
              <a:t>  U  C  G  C  G  U  A  </a:t>
            </a:r>
            <a:r>
              <a:rPr lang="en-US" sz="2200" u="sng" dirty="0" err="1" smtClean="0"/>
              <a:t>A</a:t>
            </a:r>
            <a:r>
              <a:rPr lang="en-US" sz="2200" u="sng" dirty="0" smtClean="0"/>
              <a:t>  C  A  U  </a:t>
            </a:r>
            <a:r>
              <a:rPr lang="en-US" sz="2200" u="sng" dirty="0" err="1" smtClean="0"/>
              <a:t>U</a:t>
            </a:r>
            <a:r>
              <a:rPr lang="en-US" sz="2200" u="sng" dirty="0" smtClean="0"/>
              <a:t> </a:t>
            </a:r>
            <a:endParaRPr lang="en-US" sz="2200" u="sng" dirty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r>
              <a:rPr lang="en-US" b="1" u="sng" dirty="0" err="1" smtClean="0"/>
              <a:t>tRNA</a:t>
            </a:r>
            <a:r>
              <a:rPr lang="en-US" b="1" u="sng" dirty="0" smtClean="0"/>
              <a:t> anticodons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80873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1600" y="3810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24600" y="3733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3733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7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Mutations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The above mutation changes the mRNA </a:t>
            </a:r>
            <a:r>
              <a:rPr lang="en-US" b="1" u="sng" dirty="0" smtClean="0"/>
              <a:t>codons, </a:t>
            </a:r>
            <a:r>
              <a:rPr lang="en-US" dirty="0" smtClean="0"/>
              <a:t>which </a:t>
            </a:r>
            <a:r>
              <a:rPr lang="en-US" dirty="0"/>
              <a:t>changes the </a:t>
            </a:r>
            <a:r>
              <a:rPr lang="en-US" b="1" u="sng" dirty="0" smtClean="0"/>
              <a:t>amino acid, </a:t>
            </a:r>
            <a:r>
              <a:rPr lang="en-US" dirty="0" smtClean="0"/>
              <a:t>which </a:t>
            </a:r>
            <a:r>
              <a:rPr lang="en-US" dirty="0"/>
              <a:t>then changes the whole </a:t>
            </a:r>
            <a:r>
              <a:rPr lang="en-US" b="1" u="sng" dirty="0" smtClean="0"/>
              <a:t>protein.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 smtClean="0"/>
              <a:t>Sickle Cell 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learn.genetics.utah.edu/content/disorders/whataregd/sicklecell/images/sickle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314700" cy="608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rnl.gov/sci/techresources/Human_Genome/posters/chromosome/Gifs/HBBmutseq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50" y="1600200"/>
            <a:ext cx="49544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Deletion </a:t>
            </a:r>
            <a:r>
              <a:rPr lang="en-US" b="1" dirty="0"/>
              <a:t>of </a:t>
            </a:r>
            <a:r>
              <a:rPr lang="en-US" b="1" u="sng" dirty="0" smtClean="0"/>
              <a:t>U</a:t>
            </a:r>
            <a:r>
              <a:rPr lang="en-US" dirty="0" smtClean="0"/>
              <a:t>- </a:t>
            </a:r>
            <a:r>
              <a:rPr lang="en-US" b="1" u="sng" dirty="0" smtClean="0"/>
              <a:t>Frame shift mutation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b="1" u="sng" dirty="0" smtClean="0"/>
              <a:t>mRNA codons</a:t>
            </a:r>
            <a:r>
              <a:rPr lang="en-US" sz="2200" dirty="0" smtClean="0"/>
              <a:t>                                           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A  U  G  A  </a:t>
            </a:r>
            <a:r>
              <a:rPr lang="en-US" sz="2200" dirty="0" err="1"/>
              <a:t>A</a:t>
            </a:r>
            <a:r>
              <a:rPr lang="en-US" sz="2200" dirty="0"/>
              <a:t>  G  U  </a:t>
            </a:r>
            <a:r>
              <a:rPr lang="en-US" sz="2200" dirty="0" err="1"/>
              <a:t>U</a:t>
            </a:r>
            <a:r>
              <a:rPr lang="en-US" sz="2200" dirty="0"/>
              <a:t>  G  </a:t>
            </a:r>
            <a:r>
              <a:rPr lang="en-US" sz="2200" dirty="0" err="1"/>
              <a:t>G</a:t>
            </a:r>
            <a:r>
              <a:rPr lang="en-US" sz="2200" dirty="0"/>
              <a:t>  C  G  C  A  U  </a:t>
            </a:r>
            <a:r>
              <a:rPr lang="en-US" sz="2200" dirty="0" err="1"/>
              <a:t>U</a:t>
            </a:r>
            <a:r>
              <a:rPr lang="en-US" sz="2200" dirty="0"/>
              <a:t>  G  U  A  </a:t>
            </a:r>
            <a:r>
              <a:rPr lang="en-US" sz="2200" dirty="0" err="1" smtClean="0"/>
              <a:t>A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u="sng" dirty="0"/>
              <a:t>U</a:t>
            </a:r>
            <a:r>
              <a:rPr lang="en-US" sz="2200" u="sng" dirty="0" smtClean="0"/>
              <a:t>      C  </a:t>
            </a:r>
            <a:r>
              <a:rPr lang="en-US" sz="2200" u="sng" dirty="0"/>
              <a:t>U</a:t>
            </a:r>
            <a:r>
              <a:rPr lang="en-US" sz="2200" u="sng" dirty="0" smtClean="0"/>
              <a:t>  </a:t>
            </a:r>
            <a:r>
              <a:rPr lang="en-US" sz="2200" u="sng" dirty="0" err="1"/>
              <a:t>U</a:t>
            </a:r>
            <a:r>
              <a:rPr lang="en-US" sz="2200" u="sng" dirty="0" smtClean="0"/>
              <a:t>  </a:t>
            </a:r>
            <a:r>
              <a:rPr lang="en-US" sz="2200" u="sng" dirty="0"/>
              <a:t>C</a:t>
            </a:r>
            <a:r>
              <a:rPr lang="en-US" sz="2200" u="sng" dirty="0" smtClean="0"/>
              <a:t>  </a:t>
            </a:r>
            <a:r>
              <a:rPr lang="en-US" sz="2200" u="sng" dirty="0"/>
              <a:t>A</a:t>
            </a:r>
            <a:r>
              <a:rPr lang="en-US" sz="2200" u="sng" dirty="0" smtClean="0"/>
              <a:t>  </a:t>
            </a:r>
            <a:r>
              <a:rPr lang="en-US" sz="2200" u="sng" dirty="0" err="1"/>
              <a:t>A</a:t>
            </a:r>
            <a:r>
              <a:rPr lang="en-US" sz="2200" u="sng" dirty="0" smtClean="0"/>
              <a:t>  </a:t>
            </a:r>
            <a:r>
              <a:rPr lang="en-US" sz="2200" u="sng" dirty="0"/>
              <a:t>C</a:t>
            </a:r>
            <a:r>
              <a:rPr lang="en-US" sz="2200" u="sng" dirty="0" smtClean="0"/>
              <a:t>   </a:t>
            </a:r>
            <a:r>
              <a:rPr lang="en-US" sz="2200" u="sng" dirty="0" err="1" smtClean="0"/>
              <a:t>C</a:t>
            </a:r>
            <a:r>
              <a:rPr lang="en-US" sz="2200" u="sng" dirty="0" smtClean="0"/>
              <a:t>  G  </a:t>
            </a:r>
            <a:r>
              <a:rPr lang="en-US" sz="2200" u="sng" dirty="0"/>
              <a:t>C</a:t>
            </a:r>
            <a:r>
              <a:rPr lang="en-US" sz="2200" u="sng" dirty="0" smtClean="0"/>
              <a:t>  </a:t>
            </a:r>
            <a:r>
              <a:rPr lang="en-US" sz="2200" u="sng" dirty="0"/>
              <a:t>G</a:t>
            </a:r>
            <a:r>
              <a:rPr lang="en-US" sz="2200" u="sng" dirty="0" smtClean="0"/>
              <a:t>  </a:t>
            </a:r>
            <a:r>
              <a:rPr lang="en-US" sz="2200" u="sng" dirty="0"/>
              <a:t>U</a:t>
            </a:r>
            <a:r>
              <a:rPr lang="en-US" sz="2200" u="sng" dirty="0" smtClean="0"/>
              <a:t>  </a:t>
            </a:r>
            <a:r>
              <a:rPr lang="en-US" sz="2200" u="sng" dirty="0"/>
              <a:t>A</a:t>
            </a:r>
            <a:r>
              <a:rPr lang="en-US" sz="2200" u="sng" dirty="0" smtClean="0"/>
              <a:t>  </a:t>
            </a:r>
            <a:r>
              <a:rPr lang="en-US" sz="2200" u="sng" dirty="0" err="1"/>
              <a:t>A</a:t>
            </a:r>
            <a:r>
              <a:rPr lang="en-US" sz="2200" u="sng" dirty="0" smtClean="0"/>
              <a:t>  </a:t>
            </a:r>
            <a:r>
              <a:rPr lang="en-US" sz="2200" u="sng" dirty="0"/>
              <a:t>C</a:t>
            </a:r>
            <a:r>
              <a:rPr lang="en-US" sz="2200" u="sng" dirty="0" smtClean="0"/>
              <a:t>  </a:t>
            </a:r>
            <a:r>
              <a:rPr lang="en-US" sz="2200" u="sng" dirty="0"/>
              <a:t>A</a:t>
            </a:r>
            <a:r>
              <a:rPr lang="en-US" sz="2200" u="sng" dirty="0" smtClean="0"/>
              <a:t>  </a:t>
            </a:r>
            <a:r>
              <a:rPr lang="en-US" sz="2200" u="sng" dirty="0"/>
              <a:t>U</a:t>
            </a:r>
            <a:r>
              <a:rPr lang="en-US" sz="2200" u="sng" dirty="0" smtClean="0"/>
              <a:t>   </a:t>
            </a:r>
          </a:p>
          <a:p>
            <a:pPr marL="0" indent="0">
              <a:buNone/>
            </a:pPr>
            <a:r>
              <a:rPr lang="en-US" sz="2200" b="1" u="sng" dirty="0" err="1" smtClean="0"/>
              <a:t>tRNA</a:t>
            </a:r>
            <a:r>
              <a:rPr lang="en-US" sz="2200" b="1" u="sng" dirty="0" smtClean="0"/>
              <a:t> anticodons</a:t>
            </a:r>
            <a:r>
              <a:rPr lang="en-US" sz="2200" dirty="0" smtClean="0"/>
              <a:t>  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0209" y="19431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80209" y="1943100"/>
            <a:ext cx="381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24364" y="1900382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19431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8200" y="1905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1200" y="18669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01164" y="1946564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229600" y="1916545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above mutation changes every </a:t>
            </a:r>
            <a:r>
              <a:rPr lang="en-US" b="1" u="sng" dirty="0" smtClean="0"/>
              <a:t>amino acid </a:t>
            </a:r>
            <a:r>
              <a:rPr lang="en-US" dirty="0" smtClean="0"/>
              <a:t>in </a:t>
            </a:r>
            <a:r>
              <a:rPr lang="en-US" dirty="0"/>
              <a:t>the protein </a:t>
            </a:r>
            <a:r>
              <a:rPr lang="en-US" b="1" dirty="0"/>
              <a:t>AFTER </a:t>
            </a:r>
            <a:r>
              <a:rPr lang="en-US" dirty="0"/>
              <a:t>the addition or deletion because the whole </a:t>
            </a:r>
            <a:r>
              <a:rPr lang="en-US" b="1" u="sng" dirty="0" smtClean="0"/>
              <a:t>mRNA </a:t>
            </a:r>
            <a:r>
              <a:rPr lang="en-US" dirty="0" smtClean="0"/>
              <a:t>strand </a:t>
            </a:r>
            <a:r>
              <a:rPr lang="en-US" dirty="0"/>
              <a:t>shifts</a:t>
            </a:r>
            <a:r>
              <a:rPr lang="en-US" dirty="0" smtClean="0"/>
              <a:t>.</a:t>
            </a:r>
          </a:p>
          <a:p>
            <a:r>
              <a:rPr lang="en-US" b="1" u="sng" dirty="0"/>
              <a:t>DNA--</a:t>
            </a:r>
            <a:r>
              <a:rPr lang="en-US" b="1" u="sng" dirty="0">
                <a:sym typeface="Wingdings" pitchFamily="2" charset="2"/>
              </a:rPr>
              <a:t>RNA-Protein</a:t>
            </a:r>
          </a:p>
          <a:p>
            <a:pPr marL="0" indent="0">
              <a:buNone/>
            </a:pPr>
            <a:r>
              <a:rPr lang="en-US" sz="1800" b="1" u="sng" dirty="0">
                <a:sym typeface="Wingdings" pitchFamily="2" charset="2"/>
              </a:rPr>
              <a:t>Change in the </a:t>
            </a:r>
            <a:r>
              <a:rPr lang="en-US" sz="1800" b="1" u="sng" dirty="0" err="1">
                <a:sym typeface="Wingdings" pitchFamily="2" charset="2"/>
              </a:rPr>
              <a:t>DNAChange</a:t>
            </a:r>
            <a:r>
              <a:rPr lang="en-US" sz="1800" b="1" u="sng" dirty="0">
                <a:sym typeface="Wingdings" pitchFamily="2" charset="2"/>
              </a:rPr>
              <a:t> in the </a:t>
            </a:r>
            <a:r>
              <a:rPr lang="en-US" sz="1800" b="1" u="sng" dirty="0" err="1">
                <a:sym typeface="Wingdings" pitchFamily="2" charset="2"/>
              </a:rPr>
              <a:t>RNAChange</a:t>
            </a:r>
            <a:r>
              <a:rPr lang="en-US" sz="1800" b="1" u="sng" dirty="0">
                <a:sym typeface="Wingdings" pitchFamily="2" charset="2"/>
              </a:rPr>
              <a:t> in </a:t>
            </a:r>
            <a:r>
              <a:rPr lang="en-US" sz="1800" b="1" u="sng" dirty="0" smtClean="0">
                <a:sym typeface="Wingdings" pitchFamily="2" charset="2"/>
              </a:rPr>
              <a:t>the Protein!</a:t>
            </a:r>
          </a:p>
          <a:p>
            <a:pPr marL="0" indent="0">
              <a:buNone/>
            </a:pPr>
            <a:endParaRPr lang="en-US" sz="1800" b="1" u="sng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</TotalTime>
  <Words>285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Wingdings 2</vt:lpstr>
      <vt:lpstr>iRespondGraphMaster</vt:lpstr>
      <vt:lpstr>iRespondQuestionMaster</vt:lpstr>
      <vt:lpstr>Aspect</vt:lpstr>
      <vt:lpstr>UNIT 3:  DNA and RNA What is a mutation and how does it cause changes in organisms?  </vt:lpstr>
      <vt:lpstr>Mutations</vt:lpstr>
      <vt:lpstr>Mutations</vt:lpstr>
      <vt:lpstr>Mutations</vt:lpstr>
      <vt:lpstr>Mutations</vt:lpstr>
      <vt:lpstr>Mutations</vt:lpstr>
      <vt:lpstr>Sickle Cell Anemia</vt:lpstr>
      <vt:lpstr>PowerPoint Presentation</vt:lpstr>
      <vt:lpstr>Mutations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Starlett Thomas</cp:lastModifiedBy>
  <cp:revision>106</cp:revision>
  <dcterms:created xsi:type="dcterms:W3CDTF">2012-08-12T15:53:18Z</dcterms:created>
  <dcterms:modified xsi:type="dcterms:W3CDTF">2017-03-03T20:31:24Z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