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63" r:id="rId3"/>
    <p:sldId id="264" r:id="rId4"/>
    <p:sldId id="256" r:id="rId5"/>
    <p:sldId id="259" r:id="rId6"/>
    <p:sldId id="260" r:id="rId7"/>
    <p:sldId id="258" r:id="rId8"/>
    <p:sldId id="261" r:id="rId9"/>
    <p:sldId id="262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2" autoAdjust="0"/>
    <p:restoredTop sz="94660"/>
  </p:normalViewPr>
  <p:slideViewPr>
    <p:cSldViewPr>
      <p:cViewPr varScale="1">
        <p:scale>
          <a:sx n="49" d="100"/>
          <a:sy n="49" d="100"/>
        </p:scale>
        <p:origin x="-948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DA46C0-BC6A-4E7D-985F-7B4219914E0A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5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DA46C0-BC6A-4E7D-985F-7B4219914E0A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40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C0-BC6A-4E7D-985F-7B4219914E0A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C0-BC6A-4E7D-985F-7B4219914E0A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C0-BC6A-4E7D-985F-7B4219914E0A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4DA46C0-BC6A-4E7D-985F-7B4219914E0A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C0-BC6A-4E7D-985F-7B4219914E0A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C0-BC6A-4E7D-985F-7B4219914E0A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C0-BC6A-4E7D-985F-7B4219914E0A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C0-BC6A-4E7D-985F-7B4219914E0A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4DA46C0-BC6A-4E7D-985F-7B4219914E0A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DA46C0-BC6A-4E7D-985F-7B4219914E0A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61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C0-BC6A-4E7D-985F-7B4219914E0A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C0-BC6A-4E7D-985F-7B4219914E0A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DA46C0-BC6A-4E7D-985F-7B4219914E0A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6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DA46C0-BC6A-4E7D-985F-7B4219914E0A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69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DA46C0-BC6A-4E7D-985F-7B4219914E0A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734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DA46C0-BC6A-4E7D-985F-7B4219914E0A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88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DA46C0-BC6A-4E7D-985F-7B4219914E0A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95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DA46C0-BC6A-4E7D-985F-7B4219914E0A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22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DA46C0-BC6A-4E7D-985F-7B4219914E0A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611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4923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4DA46C0-BC6A-4E7D-985F-7B4219914E0A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ng.com/videos/search?q=lab+safety+video&amp;FORM=VIRE1#view=detail&amp;mid=A9536CA46B3D35143CA0A9536CA46B3D35143CA0" TargetMode="Externa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19400"/>
            <a:ext cx="9144000" cy="3657600"/>
          </a:xfrm>
        </p:spPr>
        <p:txBody>
          <a:bodyPr>
            <a:noAutofit/>
          </a:bodyPr>
          <a:lstStyle/>
          <a:p>
            <a:r>
              <a:rPr lang="en-US" sz="4400" dirty="0" smtClean="0"/>
              <a:t>Explain why it is important to use </a:t>
            </a:r>
            <a:r>
              <a:rPr lang="en-US" sz="4400" dirty="0" smtClean="0">
                <a:hlinkClick r:id="rId2"/>
              </a:rPr>
              <a:t>Lab Safety?</a:t>
            </a:r>
            <a:endParaRPr lang="en-US" sz="4400" dirty="0" smtClean="0"/>
          </a:p>
          <a:p>
            <a:endParaRPr lang="en-US" sz="4400" dirty="0" smtClean="0"/>
          </a:p>
          <a:p>
            <a:r>
              <a:rPr lang="en-US" sz="4400" dirty="0" smtClean="0"/>
              <a:t>Give me 2 examples</a:t>
            </a:r>
            <a:endParaRPr lang="en-US" sz="44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7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Microscope Lab (Practice)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Using page 12 in your IAN</a:t>
            </a:r>
          </a:p>
          <a:p>
            <a:r>
              <a:rPr lang="en-US" dirty="0" smtClean="0"/>
              <a:t>Select 4 slides and draw each image at </a:t>
            </a:r>
          </a:p>
          <a:p>
            <a:r>
              <a:rPr lang="en-US" dirty="0" smtClean="0"/>
              <a:t>Label Each Image Properly</a:t>
            </a:r>
          </a:p>
          <a:p>
            <a:r>
              <a:rPr lang="en-US" dirty="0" smtClean="0"/>
              <a:t>Low power</a:t>
            </a:r>
          </a:p>
          <a:p>
            <a:r>
              <a:rPr lang="en-US" dirty="0" smtClean="0"/>
              <a:t>Medium Power</a:t>
            </a:r>
          </a:p>
          <a:p>
            <a:r>
              <a:rPr lang="en-US" dirty="0" smtClean="0"/>
              <a:t>High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29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How does Lab Safety improve the “scientific method?”</a:t>
            </a:r>
          </a:p>
          <a:p>
            <a:r>
              <a:rPr lang="en-US" sz="4800" dirty="0" smtClean="0"/>
              <a:t>3 complete sentences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1115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Your  Own  Symbol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Using your “text book” and a partner</a:t>
            </a:r>
          </a:p>
          <a:p>
            <a:r>
              <a:rPr lang="en-US" sz="4800" dirty="0" smtClean="0"/>
              <a:t>Create your own “Safety Symbol</a:t>
            </a:r>
          </a:p>
          <a:p>
            <a:r>
              <a:rPr lang="en-US" sz="4800" dirty="0" smtClean="0"/>
              <a:t>Pages XXVII-XXXI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9333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352800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/>
              <a:t>Turn to </a:t>
            </a:r>
            <a:r>
              <a:rPr lang="en-US" sz="4400" dirty="0" smtClean="0">
                <a:solidFill>
                  <a:srgbClr val="FF0000"/>
                </a:solidFill>
              </a:rPr>
              <a:t>page 11 </a:t>
            </a:r>
            <a:r>
              <a:rPr lang="en-US" sz="4400" dirty="0" smtClean="0"/>
              <a:t>in your</a:t>
            </a:r>
            <a:r>
              <a:rPr lang="en-US" sz="4400" dirty="0" smtClean="0">
                <a:solidFill>
                  <a:srgbClr val="FF0000"/>
                </a:solidFill>
              </a:rPr>
              <a:t> IAN </a:t>
            </a:r>
            <a:r>
              <a:rPr lang="en-US" sz="4400" dirty="0" smtClean="0"/>
              <a:t>and take the following notes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Microscope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34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the Microscope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/>
              <a:t>Eyepiece (ocular lens)</a:t>
            </a:r>
          </a:p>
          <a:p>
            <a:pPr marL="0" indent="0">
              <a:buNone/>
            </a:pPr>
            <a:r>
              <a:rPr lang="en-US" sz="2400" dirty="0" smtClean="0"/>
              <a:t>          </a:t>
            </a:r>
            <a:r>
              <a:rPr lang="en-US" sz="2400" b="1" dirty="0" smtClean="0"/>
              <a:t>Function</a:t>
            </a:r>
            <a:r>
              <a:rPr lang="en-US" sz="2400" dirty="0" smtClean="0"/>
              <a:t>: Magnifies </a:t>
            </a:r>
            <a:r>
              <a:rPr lang="en-US" sz="2400" dirty="0"/>
              <a:t>(makes </a:t>
            </a:r>
            <a:r>
              <a:rPr lang="en-US" sz="2400" b="1" dirty="0">
                <a:solidFill>
                  <a:srgbClr val="0070C0"/>
                </a:solidFill>
              </a:rPr>
              <a:t>larger</a:t>
            </a:r>
            <a:r>
              <a:rPr lang="en-US" sz="2400" dirty="0"/>
              <a:t>) the sample </a:t>
            </a:r>
            <a:r>
              <a:rPr lang="en-US" sz="2400" b="1" dirty="0" smtClean="0">
                <a:solidFill>
                  <a:srgbClr val="0070C0"/>
                </a:solidFill>
              </a:rPr>
              <a:t>10</a:t>
            </a:r>
            <a:r>
              <a:rPr lang="en-US" sz="2400" dirty="0" smtClean="0"/>
              <a:t>x</a:t>
            </a:r>
            <a:endParaRPr lang="en-US" sz="2400" dirty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/>
              <a:t>Stage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400" b="1" dirty="0"/>
              <a:t>Function</a:t>
            </a:r>
            <a:r>
              <a:rPr lang="en-US" sz="2400" dirty="0" smtClean="0"/>
              <a:t>:  </a:t>
            </a:r>
            <a:r>
              <a:rPr lang="en-US" sz="2400" dirty="0"/>
              <a:t>Holds the </a:t>
            </a:r>
            <a:r>
              <a:rPr lang="en-US" sz="2400" b="1" dirty="0">
                <a:solidFill>
                  <a:srgbClr val="0070C0"/>
                </a:solidFill>
              </a:rPr>
              <a:t>slide</a:t>
            </a:r>
            <a:r>
              <a:rPr lang="en-US" sz="2400" b="1" dirty="0"/>
              <a:t> </a:t>
            </a:r>
            <a:r>
              <a:rPr lang="en-US" sz="2400" dirty="0"/>
              <a:t>in place</a:t>
            </a:r>
          </a:p>
          <a:p>
            <a:pPr marL="0" indent="0">
              <a:buNone/>
            </a:pPr>
            <a:r>
              <a:rPr lang="en-US" dirty="0" smtClean="0"/>
              <a:t>3. Diaphragm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b="1" dirty="0"/>
              <a:t>Function</a:t>
            </a:r>
            <a:r>
              <a:rPr lang="en-US" sz="2400" dirty="0" smtClean="0"/>
              <a:t>: </a:t>
            </a:r>
            <a:r>
              <a:rPr lang="en-US" sz="2400" dirty="0"/>
              <a:t>Varies (</a:t>
            </a:r>
            <a:r>
              <a:rPr lang="en-US" sz="2400" b="1" dirty="0">
                <a:solidFill>
                  <a:srgbClr val="0070C0"/>
                </a:solidFill>
              </a:rPr>
              <a:t>changes</a:t>
            </a:r>
            <a:r>
              <a:rPr lang="en-US" sz="2400" dirty="0"/>
              <a:t>) the amount of </a:t>
            </a:r>
            <a:r>
              <a:rPr lang="en-US" sz="2400" b="1" dirty="0">
                <a:solidFill>
                  <a:srgbClr val="0070C0"/>
                </a:solidFill>
              </a:rPr>
              <a:t>light</a:t>
            </a:r>
            <a:r>
              <a:rPr lang="en-US" sz="2400" b="1" dirty="0"/>
              <a:t> </a:t>
            </a:r>
            <a:r>
              <a:rPr lang="en-US" sz="2400" dirty="0"/>
              <a:t>coming from the lamp</a:t>
            </a:r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/>
              <a:t>Coarse </a:t>
            </a:r>
            <a:r>
              <a:rPr lang="en-US" dirty="0" smtClean="0"/>
              <a:t>Adjustment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b="1" dirty="0" smtClean="0"/>
              <a:t>Function</a:t>
            </a:r>
            <a:r>
              <a:rPr lang="en-US" sz="2400" dirty="0" smtClean="0"/>
              <a:t>: </a:t>
            </a:r>
            <a:r>
              <a:rPr lang="en-US" sz="2400" dirty="0"/>
              <a:t>The knob that focuses when using the </a:t>
            </a:r>
            <a:r>
              <a:rPr lang="en-US" sz="2400" b="1" dirty="0">
                <a:solidFill>
                  <a:srgbClr val="0070C0"/>
                </a:solidFill>
              </a:rPr>
              <a:t>low-power</a:t>
            </a:r>
            <a:r>
              <a:rPr lang="en-US" sz="2400" b="1" dirty="0"/>
              <a:t> </a:t>
            </a:r>
            <a:r>
              <a:rPr lang="en-US" sz="2400" dirty="0" smtClean="0"/>
              <a:t>objective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5301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the Microscope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dirty="0"/>
              <a:t>Fine </a:t>
            </a:r>
            <a:r>
              <a:rPr lang="en-US" dirty="0" smtClean="0"/>
              <a:t>Adjustment</a:t>
            </a:r>
          </a:p>
          <a:p>
            <a:pPr marL="0" indent="0">
              <a:buNone/>
            </a:pPr>
            <a:r>
              <a:rPr lang="en-US" sz="2400" b="1" dirty="0" smtClean="0"/>
              <a:t>	Function:</a:t>
            </a:r>
            <a:r>
              <a:rPr lang="en-US" sz="2400" dirty="0" smtClean="0"/>
              <a:t> The </a:t>
            </a:r>
            <a:r>
              <a:rPr lang="en-US" sz="2400" dirty="0"/>
              <a:t>knob that focuses when using the </a:t>
            </a:r>
            <a:r>
              <a:rPr lang="en-US" sz="2400" b="1" dirty="0">
                <a:solidFill>
                  <a:srgbClr val="0070C0"/>
                </a:solidFill>
              </a:rPr>
              <a:t>medium</a:t>
            </a:r>
            <a:r>
              <a:rPr lang="en-US" sz="2400" b="1" dirty="0"/>
              <a:t> </a:t>
            </a:r>
            <a:r>
              <a:rPr lang="en-US" sz="2400" dirty="0"/>
              <a:t>and </a:t>
            </a:r>
            <a:r>
              <a:rPr lang="en-US" sz="2400" b="1" dirty="0">
                <a:solidFill>
                  <a:srgbClr val="0070C0"/>
                </a:solidFill>
              </a:rPr>
              <a:t>high-power</a:t>
            </a:r>
            <a:r>
              <a:rPr lang="en-US" sz="2400" b="1" dirty="0"/>
              <a:t> </a:t>
            </a:r>
            <a:r>
              <a:rPr lang="en-US" sz="2400" dirty="0" smtClean="0"/>
              <a:t>objectives</a:t>
            </a:r>
          </a:p>
          <a:p>
            <a:pPr marL="0" indent="0">
              <a:buNone/>
            </a:pPr>
            <a:r>
              <a:rPr lang="en-US" sz="2400" dirty="0" smtClean="0"/>
              <a:t>6. </a:t>
            </a:r>
            <a:r>
              <a:rPr lang="en-US" sz="2400" dirty="0"/>
              <a:t>Low-power (scanning) objective lens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en-US" sz="2400" b="1" dirty="0" smtClean="0"/>
              <a:t>Function: </a:t>
            </a:r>
            <a:r>
              <a:rPr lang="en-US" sz="2400" dirty="0"/>
              <a:t>Magnifies the sample </a:t>
            </a:r>
            <a:r>
              <a:rPr lang="en-US" sz="2400" b="1" dirty="0">
                <a:solidFill>
                  <a:srgbClr val="0070C0"/>
                </a:solidFill>
              </a:rPr>
              <a:t>4x</a:t>
            </a:r>
          </a:p>
          <a:p>
            <a:pPr marL="0" indent="0">
              <a:buNone/>
            </a:pPr>
            <a:r>
              <a:rPr lang="en-US" sz="2400" dirty="0" smtClean="0"/>
              <a:t>7. </a:t>
            </a:r>
            <a:r>
              <a:rPr lang="en-US" sz="2400" dirty="0"/>
              <a:t>Medium-power objective lens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en-US" sz="2400" b="1" dirty="0" smtClean="0"/>
              <a:t>Function: </a:t>
            </a:r>
            <a:r>
              <a:rPr lang="en-US" sz="2400" dirty="0"/>
              <a:t>Magnifies the sample </a:t>
            </a:r>
            <a:r>
              <a:rPr lang="en-US" sz="2400" b="1" dirty="0">
                <a:solidFill>
                  <a:srgbClr val="0070C0"/>
                </a:solidFill>
              </a:rPr>
              <a:t>10x</a:t>
            </a:r>
          </a:p>
          <a:p>
            <a:pPr marL="0" indent="0">
              <a:buNone/>
            </a:pPr>
            <a:r>
              <a:rPr lang="en-US" sz="2400" dirty="0" smtClean="0"/>
              <a:t>8. </a:t>
            </a:r>
            <a:r>
              <a:rPr lang="en-US" sz="2400" dirty="0"/>
              <a:t>High-power objectives </a:t>
            </a:r>
            <a:r>
              <a:rPr lang="en-US" sz="2400" dirty="0" smtClean="0"/>
              <a:t>lens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 smtClean="0"/>
              <a:t>Function: </a:t>
            </a:r>
            <a:r>
              <a:rPr lang="en-US" sz="2400" dirty="0"/>
              <a:t>Magnifies the sample </a:t>
            </a:r>
            <a:r>
              <a:rPr lang="en-US" sz="2400" b="1" dirty="0" smtClean="0">
                <a:solidFill>
                  <a:srgbClr val="0070C0"/>
                </a:solidFill>
              </a:rPr>
              <a:t>40x</a:t>
            </a:r>
            <a:endParaRPr lang="en-US" sz="2400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82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TOTAL MAGNIFICATION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Eyepiece magnification x objective magnification = total magnification</a:t>
            </a:r>
          </a:p>
          <a:p>
            <a:pPr lvl="4"/>
            <a:r>
              <a:rPr lang="en-US" sz="2400" dirty="0" smtClean="0"/>
              <a:t>Ex. 10x x 4x = 40x</a:t>
            </a:r>
          </a:p>
          <a:p>
            <a:pPr marL="274320" lvl="1" indent="0">
              <a:buNone/>
            </a:pPr>
            <a:endParaRPr lang="en-US" sz="2300" dirty="0" smtClean="0"/>
          </a:p>
        </p:txBody>
      </p:sp>
    </p:spTree>
    <p:extLst>
      <p:ext uri="{BB962C8B-B14F-4D97-AF65-F5344CB8AC3E}">
        <p14:creationId xmlns:p14="http://schemas.microsoft.com/office/powerpoint/2010/main" val="358781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Calculate the total magnification of the following: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2800" dirty="0" smtClean="0"/>
              <a:t>eyepiece lens (5x) x low power objective (4x) = ___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sz="2800" dirty="0"/>
              <a:t>eyepiece lens </a:t>
            </a:r>
            <a:r>
              <a:rPr lang="en-US" sz="2800" dirty="0" smtClean="0"/>
              <a:t>(10x</a:t>
            </a:r>
            <a:r>
              <a:rPr lang="en-US" sz="2800" dirty="0"/>
              <a:t>) x </a:t>
            </a:r>
            <a:r>
              <a:rPr lang="en-US" sz="2800" dirty="0" smtClean="0"/>
              <a:t>high power </a:t>
            </a:r>
            <a:r>
              <a:rPr lang="en-US" sz="2800" dirty="0"/>
              <a:t>objective (</a:t>
            </a:r>
            <a:r>
              <a:rPr lang="en-US" sz="2800" dirty="0" smtClean="0"/>
              <a:t>40x</a:t>
            </a:r>
            <a:r>
              <a:rPr lang="en-US" sz="2800" dirty="0"/>
              <a:t>) = ___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sz="2800" dirty="0"/>
              <a:t>eyepiece lens </a:t>
            </a:r>
            <a:r>
              <a:rPr lang="en-US" sz="2800" dirty="0" smtClean="0"/>
              <a:t>(7x</a:t>
            </a:r>
            <a:r>
              <a:rPr lang="en-US" sz="2800" dirty="0"/>
              <a:t>) x </a:t>
            </a:r>
            <a:r>
              <a:rPr lang="en-US" sz="2800" dirty="0" smtClean="0"/>
              <a:t>medium power </a:t>
            </a:r>
            <a:r>
              <a:rPr lang="en-US" sz="2800" dirty="0"/>
              <a:t>objective </a:t>
            </a:r>
            <a:r>
              <a:rPr lang="en-US" sz="2800" dirty="0" smtClean="0"/>
              <a:t>(10x</a:t>
            </a:r>
            <a:r>
              <a:rPr lang="en-US" sz="2800" dirty="0"/>
              <a:t>) = ___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sz="2800" dirty="0"/>
              <a:t>eyepiece lens </a:t>
            </a:r>
            <a:r>
              <a:rPr lang="en-US" sz="2800" dirty="0" smtClean="0"/>
              <a:t>(10x</a:t>
            </a:r>
            <a:r>
              <a:rPr lang="en-US" sz="2800" dirty="0"/>
              <a:t>) x </a:t>
            </a:r>
            <a:r>
              <a:rPr lang="en-US" sz="2800" dirty="0" smtClean="0"/>
              <a:t>objective (45x</a:t>
            </a:r>
            <a:r>
              <a:rPr lang="en-US" sz="2800" dirty="0"/>
              <a:t>) = ___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sz="2800" dirty="0"/>
              <a:t>eyepiece lens </a:t>
            </a:r>
            <a:r>
              <a:rPr lang="en-US" sz="2800" dirty="0" smtClean="0"/>
              <a:t>(10x</a:t>
            </a:r>
            <a:r>
              <a:rPr lang="en-US" sz="2800" dirty="0"/>
              <a:t>) x </a:t>
            </a:r>
            <a:r>
              <a:rPr lang="en-US" sz="2800" dirty="0" smtClean="0"/>
              <a:t>objective (50x</a:t>
            </a:r>
            <a:r>
              <a:rPr lang="en-US" sz="2800" dirty="0"/>
              <a:t>) = </a:t>
            </a:r>
            <a:r>
              <a:rPr lang="en-US" sz="2800" dirty="0" smtClean="0"/>
              <a:t>___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13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Calculate the objective power being used for viewing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eyepiece lens = 10x total magnification = 200x objective power = ____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eyepiece lens = 5</a:t>
            </a:r>
            <a:r>
              <a:rPr lang="en-US" dirty="0" smtClean="0"/>
              <a:t>x </a:t>
            </a:r>
            <a:r>
              <a:rPr lang="en-US" dirty="0"/>
              <a:t>total magnification = 200x objective power = </a:t>
            </a:r>
            <a:r>
              <a:rPr lang="en-US" dirty="0" smtClean="0"/>
              <a:t>____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/>
              <a:t>eyepiece lens = </a:t>
            </a:r>
            <a:r>
              <a:rPr lang="en-US" dirty="0" smtClean="0"/>
              <a:t>7x </a:t>
            </a:r>
            <a:r>
              <a:rPr lang="en-US" dirty="0"/>
              <a:t>total magnification = </a:t>
            </a:r>
            <a:r>
              <a:rPr lang="en-US" dirty="0" smtClean="0"/>
              <a:t>280x </a:t>
            </a:r>
            <a:r>
              <a:rPr lang="en-US" dirty="0"/>
              <a:t>objective power = </a:t>
            </a:r>
            <a:r>
              <a:rPr lang="en-US" dirty="0" smtClean="0"/>
              <a:t>____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/>
              <a:t>eyepiece lens = </a:t>
            </a:r>
            <a:r>
              <a:rPr lang="en-US" dirty="0" smtClean="0"/>
              <a:t>5x </a:t>
            </a:r>
            <a:r>
              <a:rPr lang="en-US" dirty="0"/>
              <a:t>total magnification = </a:t>
            </a:r>
            <a:r>
              <a:rPr lang="en-US" dirty="0" smtClean="0"/>
              <a:t>100x </a:t>
            </a:r>
            <a:r>
              <a:rPr lang="en-US" dirty="0"/>
              <a:t>objective power = ____</a:t>
            </a:r>
          </a:p>
          <a:p>
            <a:pPr marL="514350" indent="-514350">
              <a:buFont typeface="Wingdings 2"/>
              <a:buAutoNum type="arabicPeriod"/>
            </a:pPr>
            <a:endParaRPr lang="en-US" dirty="0"/>
          </a:p>
          <a:p>
            <a:pPr marL="514350" indent="-514350">
              <a:buFont typeface="Wingdings 2"/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21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Label the Parts of the Microscope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Complete the following handout 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362200"/>
            <a:ext cx="7620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741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285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iRespondGraphMaster</vt:lpstr>
      <vt:lpstr>Civic</vt:lpstr>
      <vt:lpstr>Warm-Up</vt:lpstr>
      <vt:lpstr>Make Your  Own  Symbol</vt:lpstr>
      <vt:lpstr>Microscope Notes</vt:lpstr>
      <vt:lpstr>Parts of the Microscope</vt:lpstr>
      <vt:lpstr>Parts of the Microscope</vt:lpstr>
      <vt:lpstr>Calculating TOTAL MAGNIFICATION</vt:lpstr>
      <vt:lpstr>Calculate the total magnification of the following:</vt:lpstr>
      <vt:lpstr>Calculate the objective power being used for viewing</vt:lpstr>
      <vt:lpstr>Label the Parts of the Microscope</vt:lpstr>
      <vt:lpstr>Microscope Lab (Practice)</vt:lpstr>
      <vt:lpstr>CLOSING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Microscope Notes</dc:title>
  <dc:creator>Brittany Haynes</dc:creator>
  <cp:lastModifiedBy>Starlett Thomas</cp:lastModifiedBy>
  <cp:revision>13</cp:revision>
  <dcterms:created xsi:type="dcterms:W3CDTF">2012-08-14T12:41:52Z</dcterms:created>
  <dcterms:modified xsi:type="dcterms:W3CDTF">2014-08-12T15:43:05Z</dcterms:modified>
</cp:coreProperties>
</file>