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5"/>
  </p:notesMasterIdLst>
  <p:sldIdLst>
    <p:sldId id="268" r:id="rId3"/>
    <p:sldId id="269" r:id="rId4"/>
    <p:sldId id="267" r:id="rId5"/>
    <p:sldId id="266" r:id="rId6"/>
    <p:sldId id="270" r:id="rId7"/>
    <p:sldId id="257" r:id="rId8"/>
    <p:sldId id="260" r:id="rId9"/>
    <p:sldId id="262" r:id="rId10"/>
    <p:sldId id="261" r:id="rId11"/>
    <p:sldId id="264" r:id="rId12"/>
    <p:sldId id="258" r:id="rId13"/>
    <p:sldId id="259" r:id="rId1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3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/>
          <a:lstStyle>
            <a:lvl1pPr algn="r">
              <a:defRPr sz="1200"/>
            </a:lvl1pPr>
          </a:lstStyle>
          <a:p>
            <a:fld id="{2A58A63B-36B7-4565-B4B3-CE083C84FABC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3275" cy="3459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0" rIns="92720" bIns="463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381103"/>
            <a:ext cx="5603240" cy="4150519"/>
          </a:xfrm>
          <a:prstGeom prst="rect">
            <a:avLst/>
          </a:prstGeom>
        </p:spPr>
        <p:txBody>
          <a:bodyPr vert="horz" lIns="92720" tIns="46360" rIns="92720" bIns="463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760605"/>
            <a:ext cx="3035088" cy="461169"/>
          </a:xfrm>
          <a:prstGeom prst="rect">
            <a:avLst/>
          </a:prstGeom>
        </p:spPr>
        <p:txBody>
          <a:bodyPr vert="horz" lIns="92720" tIns="46360" rIns="92720" bIns="46360" rtlCol="0" anchor="b"/>
          <a:lstStyle>
            <a:lvl1pPr algn="r">
              <a:defRPr sz="1200"/>
            </a:lvl1pPr>
          </a:lstStyle>
          <a:p>
            <a:fld id="{5BC5237C-2E23-4EFB-8115-620384909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8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5237C-2E23-4EFB-8115-620384909E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5237C-2E23-4EFB-8115-620384909E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5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5237C-2E23-4EFB-8115-620384909E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5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5237C-2E23-4EFB-8115-620384909E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0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9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58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5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4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42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0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7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36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0754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72AE578-99B0-4B4E-A4DC-B722477BB94F}" type="datetimeFigureOut">
              <a:rPr lang="en-US" smtClean="0"/>
              <a:t>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56D2852-B73F-4E02-8D8D-D249446A8D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42013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Warm-Up Quiz 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982980" indent="-914400">
              <a:buFont typeface="+mj-lt"/>
              <a:buAutoNum type="arabicPeriod"/>
            </a:pPr>
            <a:r>
              <a:rPr lang="en-US" sz="4800" dirty="0" smtClean="0"/>
              <a:t>The </a:t>
            </a:r>
            <a:r>
              <a:rPr lang="en-US" sz="4800" dirty="0" smtClean="0"/>
              <a:t>_____________________always </a:t>
            </a:r>
            <a:r>
              <a:rPr lang="en-US" sz="4800" dirty="0"/>
              <a:t>goes on the X-axis</a:t>
            </a:r>
            <a:r>
              <a:rPr lang="en-US" sz="4800" dirty="0" smtClean="0"/>
              <a:t>.</a:t>
            </a:r>
          </a:p>
          <a:p>
            <a:pPr marL="68580" indent="0">
              <a:buNone/>
            </a:pP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9589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900" y="914400"/>
            <a:ext cx="5867400" cy="461665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of the number of students pets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598" y="388111"/>
            <a:ext cx="7458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6365" y="1749338"/>
            <a:ext cx="641931" cy="10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14400"/>
            <a:ext cx="7200900" cy="53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720274" y="904009"/>
            <a:ext cx="2394526" cy="1039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22339" y="2939534"/>
            <a:ext cx="128913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Labels</a:t>
            </a:r>
            <a:r>
              <a:rPr lang="en-US" dirty="0" smtClean="0"/>
              <a:t> </a:t>
            </a:r>
            <a:r>
              <a:rPr lang="en-US" b="1" dirty="0" smtClean="0"/>
              <a:t>and Units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22230" y="3726873"/>
            <a:ext cx="78888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1" y="2006492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Axis Intervals- </a:t>
            </a:r>
          </a:p>
        </p:txBody>
      </p:sp>
      <p:cxnSp>
        <p:nvCxnSpPr>
          <p:cNvPr id="1049" name="Elbow Connector 1048"/>
          <p:cNvCxnSpPr/>
          <p:nvPr/>
        </p:nvCxnSpPr>
        <p:spPr>
          <a:xfrm rot="5400000">
            <a:off x="2282513" y="2968313"/>
            <a:ext cx="1042601" cy="488373"/>
          </a:xfrm>
          <a:prstGeom prst="bentConnector3">
            <a:avLst>
              <a:gd name="adj1" fmla="val 119765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5963" y="5530269"/>
            <a:ext cx="13541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0" name="Elbow Connector 1059"/>
          <p:cNvCxnSpPr/>
          <p:nvPr/>
        </p:nvCxnSpPr>
        <p:spPr>
          <a:xfrm>
            <a:off x="5718464" y="5375275"/>
            <a:ext cx="1219200" cy="647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1116" y="914400"/>
            <a:ext cx="7200900" cy="5477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Elbow Connector 7"/>
          <p:cNvCxnSpPr/>
          <p:nvPr/>
        </p:nvCxnSpPr>
        <p:spPr>
          <a:xfrm>
            <a:off x="41229" y="3977120"/>
            <a:ext cx="3006771" cy="221586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485900" y="572777"/>
            <a:ext cx="2628900" cy="341623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9" y="5777346"/>
            <a:ext cx="13541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>
            <a:off x="5836229" y="6031482"/>
            <a:ext cx="1229734" cy="278538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09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Which axis?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</a:t>
            </a:r>
            <a:r>
              <a:rPr lang="en-US" sz="2800" u="sng" dirty="0" smtClean="0">
                <a:solidFill>
                  <a:srgbClr val="FF0000"/>
                </a:solidFill>
              </a:rPr>
              <a:t>independent</a:t>
            </a:r>
            <a:r>
              <a:rPr lang="en-US" sz="2800" dirty="0" smtClean="0"/>
              <a:t> variable </a:t>
            </a:r>
            <a:r>
              <a:rPr lang="en-US" sz="2800" u="sng" dirty="0" smtClean="0">
                <a:solidFill>
                  <a:srgbClr val="FF0000"/>
                </a:solidFill>
              </a:rPr>
              <a:t>always</a:t>
            </a:r>
            <a:r>
              <a:rPr lang="en-US" sz="2800" dirty="0" smtClean="0"/>
              <a:t> goes on the </a:t>
            </a:r>
            <a:r>
              <a:rPr lang="en-US" sz="2800" b="1" dirty="0" smtClean="0">
                <a:solidFill>
                  <a:srgbClr val="FF0000"/>
                </a:solidFill>
              </a:rPr>
              <a:t>X-axis.</a:t>
            </a:r>
          </a:p>
          <a:p>
            <a:r>
              <a:rPr lang="en-US" sz="2800" b="1" u="sng" dirty="0" smtClean="0"/>
              <a:t>Independent Variable</a:t>
            </a:r>
            <a:r>
              <a:rPr lang="en-US" sz="2800" dirty="0" smtClean="0"/>
              <a:t>: the one factor that can be changed by the scientist.</a:t>
            </a:r>
          </a:p>
          <a:p>
            <a:endParaRPr lang="en-US" sz="2800" dirty="0"/>
          </a:p>
          <a:p>
            <a:r>
              <a:rPr lang="en-US" sz="2800" dirty="0" smtClean="0"/>
              <a:t>The dependent variable goes on the Y-axis.</a:t>
            </a:r>
          </a:p>
          <a:p>
            <a:r>
              <a:rPr lang="en-US" sz="2800" b="1" u="sng" dirty="0" smtClean="0"/>
              <a:t>Dependent Variable</a:t>
            </a:r>
            <a:r>
              <a:rPr lang="en-US" sz="2800" dirty="0" smtClean="0"/>
              <a:t>: the factor being </a:t>
            </a:r>
            <a:r>
              <a:rPr lang="en-US" sz="2800" b="1" dirty="0" smtClean="0"/>
              <a:t>measured</a:t>
            </a:r>
            <a:r>
              <a:rPr lang="en-US" sz="2800" dirty="0" smtClean="0"/>
              <a:t> in the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5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838200"/>
            <a:ext cx="7924800" cy="99059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dirty="0" smtClean="0"/>
              <a:t>Use the following data to make a line graph about the effect of exercise on heart rate:</a:t>
            </a:r>
          </a:p>
          <a:p>
            <a:pPr marL="6858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78279"/>
              </p:ext>
            </p:extLst>
          </p:nvPr>
        </p:nvGraphicFramePr>
        <p:xfrm>
          <a:off x="533400" y="1752601"/>
          <a:ext cx="8229600" cy="470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35459">
                <a:tc>
                  <a:txBody>
                    <a:bodyPr/>
                    <a:lstStyle/>
                    <a:p>
                      <a:r>
                        <a:rPr lang="en-US" dirty="0" smtClean="0"/>
                        <a:t>Time (</a:t>
                      </a:r>
                      <a:r>
                        <a:rPr lang="en-US" dirty="0" err="1" smtClean="0"/>
                        <a:t>mins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 Rate (</a:t>
                      </a:r>
                      <a:r>
                        <a:rPr lang="en-US" dirty="0" err="1" smtClean="0"/>
                        <a:t>bpm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Person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Heart Rate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baseline="0" dirty="0" err="1" smtClean="0"/>
                        <a:t>bpm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Person B</a:t>
                      </a:r>
                    </a:p>
                  </a:txBody>
                  <a:tcPr/>
                </a:tc>
              </a:tr>
              <a:tr h="79302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</a:tr>
              <a:tr h="79302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793023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</a:tr>
              <a:tr h="793023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</a:tr>
              <a:tr h="793023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48200" y="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Graphing Practice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10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42013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Warm-Up Quiz 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982980" indent="-914400">
              <a:buFont typeface="+mj-lt"/>
              <a:buAutoNum type="arabicPeriod"/>
            </a:pPr>
            <a:endParaRPr lang="en-US" sz="4800" dirty="0" smtClean="0"/>
          </a:p>
          <a:p>
            <a:pPr marL="68580" indent="0">
              <a:buNone/>
            </a:pPr>
            <a:r>
              <a:rPr lang="en-US" sz="4800" dirty="0" smtClean="0"/>
              <a:t>T or F Independent </a:t>
            </a:r>
            <a:r>
              <a:rPr lang="en-US" sz="4800" dirty="0"/>
              <a:t>Variable: the one factor that can be changed by the scientist</a:t>
            </a:r>
            <a:r>
              <a:rPr lang="en-US" sz="4800" dirty="0" smtClean="0"/>
              <a:t>.______</a:t>
            </a:r>
            <a:endParaRPr lang="en-US" sz="4800" dirty="0"/>
          </a:p>
          <a:p>
            <a:pPr marL="982980" indent="-914400">
              <a:buFont typeface="+mj-lt"/>
              <a:buAutoNum type="arabicPeriod"/>
            </a:pPr>
            <a:endParaRPr lang="en-US" sz="4800" dirty="0"/>
          </a:p>
          <a:p>
            <a:pPr marL="982980" indent="-914400" algn="ctr">
              <a:buFont typeface="+mj-lt"/>
              <a:buAutoNum type="arabicPeriod"/>
            </a:pPr>
            <a:endParaRPr lang="en-US" sz="4800" dirty="0" smtClean="0"/>
          </a:p>
          <a:p>
            <a:pPr marL="6858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26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42013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Warm-Up Quiz 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800" dirty="0" smtClean="0"/>
              <a:t>The </a:t>
            </a:r>
            <a:r>
              <a:rPr lang="en-US" sz="4800" dirty="0"/>
              <a:t>dependent variable goes on the Y-axis</a:t>
            </a:r>
            <a:r>
              <a:rPr lang="en-US" sz="4800" dirty="0" smtClean="0"/>
              <a:t>._____</a:t>
            </a:r>
            <a:endParaRPr lang="en-US" sz="4800" dirty="0" smtClean="0"/>
          </a:p>
          <a:p>
            <a:pPr marL="68580" indent="0" algn="ctr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4896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838200"/>
            <a:ext cx="7024744" cy="420136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Warm-Up Quiz !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47800"/>
            <a:ext cx="7620000" cy="5029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4800" dirty="0" smtClean="0"/>
              <a:t>4-9</a:t>
            </a:r>
            <a:r>
              <a:rPr lang="en-US" sz="4800" dirty="0" smtClean="0"/>
              <a:t>. Write the 6 steps of scientific Method</a:t>
            </a:r>
          </a:p>
          <a:p>
            <a:pPr marL="6858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88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are the 8 characteristics of Living Things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4662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066800"/>
            <a:ext cx="702474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every graph must have: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39276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1. </a:t>
            </a:r>
            <a:r>
              <a:rPr lang="en-US" b="1" dirty="0" smtClean="0"/>
              <a:t>Title</a:t>
            </a:r>
            <a:r>
              <a:rPr lang="en-US" dirty="0" smtClean="0"/>
              <a:t>- </a:t>
            </a:r>
            <a:r>
              <a:rPr lang="en-US" dirty="0"/>
              <a:t>describe the data shown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Ex. Amount of Rainfall in the Hudson Valley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2. </a:t>
            </a:r>
            <a:r>
              <a:rPr lang="en-US" b="1" dirty="0" smtClean="0"/>
              <a:t>Labels AND Units </a:t>
            </a:r>
            <a:r>
              <a:rPr lang="en-US" dirty="0" smtClean="0"/>
              <a:t>on each axis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3. </a:t>
            </a:r>
            <a:r>
              <a:rPr lang="en-US" b="1" dirty="0" smtClean="0"/>
              <a:t>Axis Intervals</a:t>
            </a:r>
            <a:r>
              <a:rPr lang="en-US" dirty="0" smtClean="0"/>
              <a:t>- the scale must be uniform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Count by 2s, 3s, 5s, 10s, 20s (whichever fits your data the best)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4. </a:t>
            </a:r>
            <a:r>
              <a:rPr lang="en-US" b="1" dirty="0" smtClean="0"/>
              <a:t>Data Points</a:t>
            </a:r>
            <a:r>
              <a:rPr lang="en-US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Line Graph-connect data points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 smtClean="0"/>
              <a:t>If there are multiple sets of data on one graph make a LEGEND (key)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Bar Graph-shade in the bars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4393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REVIEW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6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900" y="914400"/>
            <a:ext cx="5867400" cy="461665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of the number of students pets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598" y="388111"/>
            <a:ext cx="7458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6365" y="1749338"/>
            <a:ext cx="641931" cy="10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45853"/>
            <a:ext cx="7200900" cy="53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355433" y="783579"/>
            <a:ext cx="1524001" cy="59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07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900" y="914400"/>
            <a:ext cx="5867400" cy="461665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of the number of students pets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598" y="388111"/>
            <a:ext cx="7458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6365" y="1749338"/>
            <a:ext cx="641931" cy="10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45853"/>
            <a:ext cx="7200900" cy="53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355433" y="783579"/>
            <a:ext cx="1524001" cy="59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22339" y="2939534"/>
            <a:ext cx="128913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Labels</a:t>
            </a:r>
            <a:r>
              <a:rPr lang="en-US" dirty="0" smtClean="0"/>
              <a:t> </a:t>
            </a:r>
            <a:r>
              <a:rPr lang="en-US" b="1" dirty="0" smtClean="0"/>
              <a:t>and Units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9598" y="3733800"/>
            <a:ext cx="2667002" cy="213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9598" y="3733800"/>
            <a:ext cx="45720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900" y="914400"/>
            <a:ext cx="5867400" cy="461665"/>
          </a:xfrm>
          <a:prstGeom prst="rect">
            <a:avLst/>
          </a:prstGeom>
          <a:noFill/>
          <a:ln cap="rnd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of the number of students pets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9598" y="388111"/>
            <a:ext cx="74583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Title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1616365" y="1749338"/>
            <a:ext cx="641931" cy="100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45853"/>
            <a:ext cx="7200900" cy="539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1355433" y="783579"/>
            <a:ext cx="1524001" cy="59248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222339" y="2939534"/>
            <a:ext cx="128913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Labels</a:t>
            </a:r>
            <a:r>
              <a:rPr lang="en-US" dirty="0" smtClean="0"/>
              <a:t> </a:t>
            </a:r>
            <a:r>
              <a:rPr lang="en-US" b="1" dirty="0" smtClean="0"/>
              <a:t>and Units</a:t>
            </a:r>
            <a:endParaRPr lang="en-US" b="1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09598" y="3733800"/>
            <a:ext cx="2667002" cy="2133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09598" y="3733800"/>
            <a:ext cx="45720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1" y="1983569"/>
            <a:ext cx="12954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b="1" dirty="0"/>
              <a:t>Axis Intervals- </a:t>
            </a:r>
          </a:p>
        </p:txBody>
      </p:sp>
      <p:cxnSp>
        <p:nvCxnSpPr>
          <p:cNvPr id="1049" name="Elbow Connector 1048"/>
          <p:cNvCxnSpPr/>
          <p:nvPr/>
        </p:nvCxnSpPr>
        <p:spPr>
          <a:xfrm rot="5400000">
            <a:off x="2282513" y="2968313"/>
            <a:ext cx="1042601" cy="488373"/>
          </a:xfrm>
          <a:prstGeom prst="bentConnector3">
            <a:avLst>
              <a:gd name="adj1" fmla="val 119765"/>
            </a:avLst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5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272" y="5565487"/>
            <a:ext cx="1354137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60" name="Elbow Connector 1059"/>
          <p:cNvCxnSpPr/>
          <p:nvPr/>
        </p:nvCxnSpPr>
        <p:spPr>
          <a:xfrm>
            <a:off x="5718464" y="5375275"/>
            <a:ext cx="1219200" cy="6477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79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</TotalTime>
  <Words>300</Words>
  <Application>Microsoft Office PowerPoint</Application>
  <PresentationFormat>On-screen Show (4:3)</PresentationFormat>
  <Paragraphs>67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iRespondGraphMaster</vt:lpstr>
      <vt:lpstr>Austin</vt:lpstr>
      <vt:lpstr>Warm-Up Quiz ! </vt:lpstr>
      <vt:lpstr>Warm-Up Quiz ! </vt:lpstr>
      <vt:lpstr>Warm-Up Quiz ! </vt:lpstr>
      <vt:lpstr>Warm-Up Quiz ! </vt:lpstr>
      <vt:lpstr>PowerPoint Presentation</vt:lpstr>
      <vt:lpstr>What every graph must have:</vt:lpstr>
      <vt:lpstr>PowerPoint Presentation</vt:lpstr>
      <vt:lpstr>PowerPoint Presentation</vt:lpstr>
      <vt:lpstr>PowerPoint Presentation</vt:lpstr>
      <vt:lpstr>PowerPoint Presentation</vt:lpstr>
      <vt:lpstr>Which axis?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Graphing: How To?</dc:title>
  <dc:creator>Alicia Bannerman</dc:creator>
  <cp:lastModifiedBy>Starlett Thomas</cp:lastModifiedBy>
  <cp:revision>18</cp:revision>
  <cp:lastPrinted>2014-08-06T12:46:50Z</cp:lastPrinted>
  <dcterms:created xsi:type="dcterms:W3CDTF">2013-08-13T01:08:23Z</dcterms:created>
  <dcterms:modified xsi:type="dcterms:W3CDTF">2015-01-09T20:08:52Z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