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 id="2147483650" r:id="rId3"/>
    <p:sldMasterId id="2147483652" r:id="rId4"/>
  </p:sldMasterIdLst>
  <p:notesMasterIdLst>
    <p:notesMasterId r:id="rId36"/>
  </p:notesMasterIdLst>
  <p:sldIdLst>
    <p:sldId id="256" r:id="rId5"/>
    <p:sldId id="257"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80" r:id="rId22"/>
    <p:sldId id="281" r:id="rId23"/>
    <p:sldId id="283" r:id="rId24"/>
    <p:sldId id="284" r:id="rId25"/>
    <p:sldId id="287" r:id="rId26"/>
    <p:sldId id="288" r:id="rId27"/>
    <p:sldId id="289" r:id="rId28"/>
    <p:sldId id="274" r:id="rId29"/>
    <p:sldId id="275" r:id="rId30"/>
    <p:sldId id="276" r:id="rId31"/>
    <p:sldId id="277" r:id="rId32"/>
    <p:sldId id="278" r:id="rId33"/>
    <p:sldId id="27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8934" autoAdjust="0"/>
  </p:normalViewPr>
  <p:slideViewPr>
    <p:cSldViewPr>
      <p:cViewPr>
        <p:scale>
          <a:sx n="40" d="100"/>
          <a:sy n="40" d="100"/>
        </p:scale>
        <p:origin x="-1464" y="-5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5E78E-8848-4CF9-8290-932C9F7FBE44}" type="datetimeFigureOut">
              <a:rPr lang="en-US" smtClean="0"/>
              <a:t>3/22/2015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76794-6F6C-42CA-AC90-9EA07C110CD4}" type="slidenum">
              <a:rPr lang="en-US" smtClean="0"/>
              <a:t>‹#›</a:t>
            </a:fld>
            <a:endParaRPr lang="en-US"/>
          </a:p>
        </p:txBody>
      </p:sp>
    </p:spTree>
    <p:extLst>
      <p:ext uri="{BB962C8B-B14F-4D97-AF65-F5344CB8AC3E}">
        <p14:creationId xmlns:p14="http://schemas.microsoft.com/office/powerpoint/2010/main" val="202854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2400300"/>
            <a:ext cx="6172200" cy="6743700"/>
          </a:xfrm>
        </p:spPr>
        <p:txBody>
          <a:bodyPr>
            <a:noAutofit/>
          </a:bodyPr>
          <a:lstStyle/>
          <a:p>
            <a:r>
              <a:rPr lang="en-US" sz="1400" b="1" kern="1200" dirty="0" smtClean="0">
                <a:solidFill>
                  <a:schemeClr val="tx1"/>
                </a:solidFill>
                <a:latin typeface="+mn-lt"/>
                <a:ea typeface="+mn-ea"/>
                <a:cs typeface="+mn-cs"/>
              </a:rPr>
              <a:t>Animated open book effect</a:t>
            </a:r>
          </a:p>
          <a:p>
            <a:r>
              <a:rPr lang="en-US" sz="1400" kern="1200" dirty="0" smtClean="0">
                <a:solidFill>
                  <a:schemeClr val="tx1"/>
                </a:solidFill>
                <a:latin typeface="+mn-lt"/>
                <a:ea typeface="+mn-ea"/>
                <a:cs typeface="+mn-cs"/>
              </a:rPr>
              <a:t>(Difficult)</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Tip: </a:t>
            </a:r>
            <a:r>
              <a:rPr lang="en-US" sz="1200" baseline="0" dirty="0" smtClean="0"/>
              <a:t>Y</a:t>
            </a:r>
            <a:r>
              <a:rPr lang="en-US" sz="1200" b="0" baseline="0" dirty="0" smtClean="0"/>
              <a:t>ou will need to use drawing guides and the ruler to position the objects on this slide.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dirty="0" smtClean="0"/>
              <a:t>To display the drawing guides and the ruler,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0"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r>
              <a:rPr lang="en-US" sz="1200" baseline="0" dirty="0" smtClean="0"/>
              <a:t> The spine of the book will be aligned to the vertical drawing guide.</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View</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Show/Hide</a:t>
            </a:r>
            <a:r>
              <a:rPr lang="en-US" sz="1200" kern="1200" dirty="0" smtClean="0">
                <a:solidFill>
                  <a:schemeClr val="tx1"/>
                </a:solidFill>
                <a:latin typeface="+mn-lt"/>
                <a:ea typeface="+mn-ea"/>
                <a:cs typeface="+mn-cs"/>
              </a:rPr>
              <a:t> group, select </a:t>
            </a:r>
            <a:r>
              <a:rPr lang="en-US" sz="1200" b="1" kern="1200" dirty="0" smtClean="0">
                <a:solidFill>
                  <a:schemeClr val="tx1"/>
                </a:solidFill>
                <a:latin typeface="+mn-lt"/>
                <a:ea typeface="+mn-ea"/>
                <a:cs typeface="+mn-cs"/>
              </a:rPr>
              <a:t>Ruler</a:t>
            </a:r>
            <a:r>
              <a:rPr lang="en-US" sz="1200" kern="1200" dirty="0" smtClean="0">
                <a:solidFill>
                  <a:schemeClr val="tx1"/>
                </a:solidFill>
                <a:latin typeface="+mn-lt"/>
                <a:ea typeface="+mn-ea"/>
                <a:cs typeface="+mn-cs"/>
              </a:rPr>
              <a:t>. </a:t>
            </a:r>
            <a:endParaRPr lang="en-US" sz="1200" dirty="0" smtClean="0"/>
          </a:p>
          <a:p>
            <a:pPr marL="228600" lvl="0" indent="-228600">
              <a:buFont typeface="Arial" pitchFamily="34" charset="0"/>
              <a:buNone/>
            </a:pPr>
            <a:endParaRPr lang="en-US" sz="1200" b="1" kern="1200" dirty="0" smtClean="0">
              <a:solidFill>
                <a:schemeClr val="tx1"/>
              </a:solidFill>
              <a:latin typeface="+mn-lt"/>
              <a:ea typeface="+mn-ea"/>
              <a:cs typeface="+mn-cs"/>
            </a:endParaRPr>
          </a:p>
          <a:p>
            <a:pPr marL="228600" lvl="0" indent="-228600">
              <a:buFont typeface="Arial" pitchFamily="34" charset="0"/>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first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Select the rounded rectangle.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b="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rounded rectangle, d</a:t>
            </a:r>
            <a:r>
              <a:rPr lang="en-US" sz="1200" kern="1200" dirty="0" smtClean="0">
                <a:solidFill>
                  <a:schemeClr val="tx1"/>
                </a:solidFill>
                <a:latin typeface="+mn-lt"/>
                <a:ea typeface="+mn-ea"/>
                <a:cs typeface="+mn-cs"/>
              </a:rPr>
              <a:t>rag the yellow diamond adjustment handle to the left to decrease the amount of rounding on the corners.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Right </a:t>
            </a:r>
            <a:r>
              <a:rPr lang="en-US" sz="1200" kern="1200" dirty="0" smtClean="0">
                <a:solidFill>
                  <a:schemeClr val="tx1"/>
                </a:solidFill>
                <a:latin typeface="+mn-lt"/>
                <a:ea typeface="+mn-ea"/>
                <a:cs typeface="+mn-cs"/>
              </a:rPr>
              <a:t>(first row, fourth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 </a:t>
            </a:r>
            <a:r>
              <a:rPr lang="en-US" sz="1200" b="0" kern="1200" dirty="0" smtClean="0">
                <a:solidFill>
                  <a:schemeClr val="tx1"/>
                </a:solidFill>
                <a:latin typeface="+mn-lt"/>
                <a:ea typeface="+mn-ea"/>
                <a:cs typeface="+mn-cs"/>
              </a:rPr>
              <a:t>(sixth row, sixth option from the left).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sixth option from the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Circle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Material</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Standard</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Warm</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Matte </a:t>
            </a:r>
            <a:r>
              <a:rPr lang="en-US" sz="1200" b="0" kern="1200" dirty="0" smtClean="0">
                <a:solidFill>
                  <a:schemeClr val="tx1"/>
                </a:solidFill>
                <a:latin typeface="+mn-lt"/>
                <a:ea typeface="+mn-ea"/>
                <a:cs typeface="+mn-cs"/>
              </a:rPr>
              <a:t>(second option from the left)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Three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Point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rounded rectangle until the left edge is against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b="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second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duplicate rectangle until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a:t>
            </a:r>
            <a:r>
              <a:rPr lang="en-US" sz="1200" b="1" kern="1200" dirty="0" smtClean="0">
                <a:solidFill>
                  <a:schemeClr val="tx1"/>
                </a:solidFill>
                <a:latin typeface="+mn-lt"/>
                <a:ea typeface="+mn-ea"/>
                <a:cs typeface="+mn-cs"/>
              </a:rPr>
              <a:t> 50%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a:t>
            </a:r>
            <a:r>
              <a:rPr lang="en-US" sz="1200" kern="1200" baseline="0" dirty="0" smtClean="0">
                <a:solidFill>
                  <a:schemeClr val="tx1"/>
                </a:solidFill>
                <a:latin typeface="+mn-lt"/>
                <a:ea typeface="+mn-ea"/>
                <a:cs typeface="+mn-cs"/>
              </a:rPr>
              <a: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Bevel</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None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third shape (first small rectangle</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first, larger rectangle on the slide.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 </a:t>
            </a:r>
            <a:r>
              <a:rPr lang="en-US" sz="1200" kern="1200" dirty="0" smtClean="0">
                <a:solidFill>
                  <a:schemeClr val="tx1"/>
                </a:solidFill>
                <a:latin typeface="+mn-lt"/>
                <a:ea typeface="+mn-ea"/>
                <a:cs typeface="+mn-cs"/>
              </a:rPr>
              <a:t>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third, duplicate rectangle.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tools,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0.08”</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Diagonal </a:t>
            </a:r>
            <a:r>
              <a:rPr lang="en-US" sz="1200" kern="1200" dirty="0" smtClean="0">
                <a:solidFill>
                  <a:schemeClr val="tx1"/>
                </a:solidFill>
                <a:latin typeface="+mn-lt"/>
                <a:ea typeface="+mn-ea"/>
                <a:cs typeface="+mn-cs"/>
              </a:rPr>
              <a:t>(first row, 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Soft </a:t>
            </a:r>
            <a:r>
              <a:rPr lang="en-US" sz="1200" b="0" kern="1200" dirty="0" smtClean="0">
                <a:solidFill>
                  <a:schemeClr val="tx1"/>
                </a:solidFill>
                <a:latin typeface="+mn-lt"/>
                <a:ea typeface="+mn-ea"/>
                <a:cs typeface="+mn-cs"/>
              </a:rPr>
              <a:t>(first row, third option from the left)</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rest of the shapes (other small rectangles</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third, smaller rectangle.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Repeat this process for a total of four thin, rounded rectangles. </a:t>
            </a:r>
          </a:p>
          <a:p>
            <a:pPr marL="228600" lvl="0" indent="-228600">
              <a:buFont typeface="+mj-lt"/>
              <a:buAutoNum type="arabicPeriod"/>
            </a:pPr>
            <a:r>
              <a:rPr lang="en-US" sz="1200" kern="1200" dirty="0" smtClean="0">
                <a:solidFill>
                  <a:schemeClr val="tx1"/>
                </a:solidFill>
                <a:latin typeface="+mn-lt"/>
                <a:ea typeface="+mn-ea"/>
                <a:cs typeface="+mn-cs"/>
              </a:rPr>
              <a:t>To position the four thin, rounded rectangles on the book spine, do the following:</a:t>
            </a:r>
          </a:p>
          <a:p>
            <a:pPr marL="685800" lvl="1" indent="-228600">
              <a:buFont typeface="Arial" pitchFamily="34" charset="0"/>
              <a:buChar char="•"/>
            </a:pPr>
            <a:r>
              <a:rPr lang="en-US" sz="1200" kern="1200" dirty="0" smtClean="0">
                <a:solidFill>
                  <a:schemeClr val="tx1"/>
                </a:solidFill>
                <a:latin typeface="+mn-lt"/>
                <a:ea typeface="+mn-ea"/>
                <a:cs typeface="+mn-cs"/>
              </a:rPr>
              <a:t>Drag the first rectangle 1.75”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second rectangle 0.75”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third rectangle 0.75” below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fourth rectangle 1.75” below the horizontal drawing guide, with the left edge touching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 </a:t>
            </a:r>
            <a:r>
              <a:rPr lang="en-US" sz="1200" kern="1200" dirty="0" smtClean="0">
                <a:solidFill>
                  <a:schemeClr val="tx1"/>
                </a:solidFill>
                <a:latin typeface="+mn-lt"/>
                <a:ea typeface="+mn-ea"/>
                <a:cs typeface="+mn-cs"/>
              </a:rPr>
              <a:t>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Selection Pane</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pane, double-click the group to edit the name, and then enter </a:t>
            </a:r>
            <a:r>
              <a:rPr lang="en-US" sz="1200" b="1" kern="1200" dirty="0" smtClean="0">
                <a:solidFill>
                  <a:schemeClr val="tx1"/>
                </a:solidFill>
                <a:latin typeface="+mn-lt"/>
                <a:ea typeface="+mn-ea"/>
                <a:cs typeface="+mn-cs"/>
              </a:rPr>
              <a:t>Book cover</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reproduce the first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rounded rectangle, drag the yellow diamond adjustment handle to the left to decrease</a:t>
            </a:r>
            <a:r>
              <a:rPr lang="en-US" sz="1200" kern="1200" baseline="0" dirty="0" smtClean="0">
                <a:solidFill>
                  <a:schemeClr val="tx1"/>
                </a:solidFill>
                <a:latin typeface="+mn-lt"/>
                <a:ea typeface="+mn-ea"/>
                <a:cs typeface="+mn-cs"/>
              </a:rPr>
              <a:t> the amount of rounding on the corners.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a:t>
            </a:r>
            <a:r>
              <a:rPr lang="en-US" sz="1200" kern="1200" dirty="0" smtClean="0">
                <a:solidFill>
                  <a:schemeClr val="tx1"/>
                </a:solidFill>
                <a:latin typeface="+mn-lt"/>
                <a:ea typeface="+mn-ea"/>
                <a:cs typeface="+mn-cs"/>
              </a:rPr>
              <a:t> (sixth row, sixth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 row, sixth option from the</a:t>
            </a:r>
            <a:r>
              <a:rPr lang="en-US" sz="1200" kern="1200" baseline="0" dirty="0" smtClean="0">
                <a:solidFill>
                  <a:schemeClr val="tx1"/>
                </a:solidFill>
                <a:latin typeface="+mn-lt"/>
                <a:ea typeface="+mn-ea"/>
                <a:cs typeface="+mn-cs"/>
              </a:rPr>
              <a:t>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guideline.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second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kern="1200" baseline="0" dirty="0" smtClean="0">
                <a:solidFill>
                  <a:schemeClr val="tx1"/>
                </a:solidFill>
                <a:latin typeface="+mn-lt"/>
                <a:ea typeface="+mn-ea"/>
                <a:cs typeface="+mn-cs"/>
              </a:rPr>
              <a:t> 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Rectangle </a:t>
            </a:r>
            <a:r>
              <a:rPr lang="en-US" sz="1200" kern="1200" dirty="0" smtClean="0">
                <a:solidFill>
                  <a:schemeClr val="tx1"/>
                </a:solidFill>
                <a:latin typeface="+mn-lt"/>
                <a:ea typeface="+mn-ea"/>
                <a:cs typeface="+mn-cs"/>
              </a:rPr>
              <a:t>(first option from the left). On the slide, drag to draw a rectangle. </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4.33”</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five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35%</a:t>
            </a:r>
            <a:r>
              <a:rPr lang="en-US" sz="1200" kern="1200" dirty="0" smtClean="0">
                <a:solidFill>
                  <a:schemeClr val="tx1"/>
                </a:solidFill>
                <a:latin typeface="+mn-lt"/>
                <a:ea typeface="+mn-ea"/>
                <a:cs typeface="+mn-cs"/>
              </a:rPr>
              <a:t> (fifth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third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5% </a:t>
            </a:r>
            <a:r>
              <a:rPr lang="en-US" sz="1200" kern="1200" dirty="0" smtClean="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fourth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fifth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in the left pane.</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pane, click the button next to </a:t>
            </a:r>
            <a:r>
              <a:rPr lang="en-US" sz="1200" b="1" kern="1200" dirty="0" smtClean="0">
                <a:solidFill>
                  <a:schemeClr val="tx1"/>
                </a:solidFill>
                <a:latin typeface="+mn-lt"/>
                <a:ea typeface="+mn-ea"/>
                <a:cs typeface="+mn-cs"/>
              </a:rPr>
              <a:t>Presets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Outer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(second row, first option from the left),</a:t>
            </a:r>
            <a:r>
              <a:rPr lang="en-US" sz="1200" kern="1200" baseline="0" dirty="0" smtClean="0">
                <a:solidFill>
                  <a:schemeClr val="tx1"/>
                </a:solidFill>
                <a:latin typeface="+mn-lt"/>
                <a:ea typeface="+mn-ea"/>
                <a:cs typeface="+mn-cs"/>
              </a:rPr>
              <a:t> and then</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60%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touches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a:t>
            </a:r>
            <a:r>
              <a:rPr lang="en-US" sz="1200" b="1" kern="1200" dirty="0" smtClean="0">
                <a:solidFill>
                  <a:schemeClr val="tx1"/>
                </a:solidFill>
                <a:latin typeface="+mn-lt"/>
                <a:ea typeface="+mn-ea"/>
                <a:cs typeface="+mn-cs"/>
              </a:rPr>
              <a:t>e Home</a:t>
            </a:r>
            <a:r>
              <a:rPr lang="en-US" sz="1200" kern="1200" dirty="0" smtClean="0">
                <a:solidFill>
                  <a:schemeClr val="tx1"/>
                </a:solidFill>
                <a:latin typeface="+mn-lt"/>
                <a:ea typeface="+mn-ea"/>
                <a:cs typeface="+mn-cs"/>
              </a:rPr>
              <a:t> tab, in th</a:t>
            </a:r>
            <a:r>
              <a:rPr lang="en-US" sz="1200" b="1" kern="1200" dirty="0" smtClean="0">
                <a:solidFill>
                  <a:schemeClr val="tx1"/>
                </a:solidFill>
                <a:latin typeface="+mn-lt"/>
                <a:ea typeface="+mn-ea"/>
                <a:cs typeface="+mn-cs"/>
              </a:rPr>
              <a:t>e 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a:t>
            </a:r>
            <a:r>
              <a:rPr lang="en-US" sz="1200" b="1" kern="1200" dirty="0" smtClean="0">
                <a:solidFill>
                  <a:schemeClr val="tx1"/>
                </a:solidFill>
                <a:latin typeface="+mn-lt"/>
                <a:ea typeface="+mn-ea"/>
                <a:cs typeface="+mn-cs"/>
              </a:rPr>
              <a:t> 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a:t>
            </a:r>
            <a:r>
              <a:rPr lang="en-US" sz="1200" b="1" i="0" kern="1200" baseline="0" dirty="0" smtClean="0">
                <a:solidFill>
                  <a:schemeClr val="tx1"/>
                </a:solidFill>
                <a:latin typeface="+mn-lt"/>
                <a:ea typeface="+mn-ea"/>
                <a:cs typeface="+mn-cs"/>
              </a:rPr>
              <a:t> Slide</a:t>
            </a:r>
            <a:r>
              <a:rPr lang="en-US" sz="1200" b="0" i="0" kern="1200" baseline="0" dirty="0" smtClean="0">
                <a:solidFill>
                  <a:schemeClr val="tx1"/>
                </a:solidFill>
                <a:latin typeface="+mn-lt"/>
                <a:ea typeface="+mn-ea"/>
                <a:cs typeface="+mn-cs"/>
              </a:rPr>
              <a:t>.</a:t>
            </a:r>
            <a:endParaRPr lang="en-US" sz="1200" b="1" i="0" kern="1200" dirty="0" smtClean="0">
              <a:solidFill>
                <a:schemeClr val="tx1"/>
              </a:solidFill>
              <a:latin typeface="+mn-lt"/>
              <a:ea typeface="+mn-ea"/>
              <a:cs typeface="+mn-cs"/>
            </a:endParaRP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select the rectangle and the rounded rectangle </a:t>
            </a:r>
            <a:r>
              <a:rPr lang="en-US" sz="1200" i="0" kern="1200" dirty="0" smtClean="0">
                <a:solidFill>
                  <a:schemeClr val="tx1"/>
                </a:solidFill>
                <a:latin typeface="+mn-lt"/>
                <a:ea typeface="+mn-ea"/>
                <a:cs typeface="+mn-cs"/>
              </a:rPr>
              <a:t>to the left of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double-click the new group to edit the name, and then enter </a:t>
            </a:r>
            <a:r>
              <a:rPr lang="en-US" sz="1200" b="1" kern="1200" dirty="0" smtClean="0">
                <a:solidFill>
                  <a:schemeClr val="tx1"/>
                </a:solidFill>
                <a:latin typeface="+mn-lt"/>
                <a:ea typeface="+mn-ea"/>
                <a:cs typeface="+mn-cs"/>
              </a:rPr>
              <a:t>Inside-left pages</a:t>
            </a:r>
            <a:r>
              <a:rPr lang="en-US" sz="1200" kern="1200" dirty="0" smtClean="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task pane, select the </a:t>
            </a:r>
            <a:r>
              <a:rPr lang="en-US" sz="1200" b="1" kern="1200" dirty="0" smtClean="0">
                <a:solidFill>
                  <a:schemeClr val="tx1"/>
                </a:solidFill>
                <a:latin typeface="+mn-lt"/>
                <a:ea typeface="+mn-ea"/>
                <a:cs typeface="+mn-cs"/>
              </a:rPr>
              <a:t>Inside-left pages </a:t>
            </a:r>
            <a:r>
              <a:rPr lang="en-US" sz="1200" b="0" kern="1200" dirty="0" smtClean="0">
                <a:solidFill>
                  <a:schemeClr val="tx1"/>
                </a:solidFill>
                <a:latin typeface="+mn-lt"/>
                <a:ea typeface="+mn-ea"/>
                <a:cs typeface="+mn-cs"/>
              </a:rPr>
              <a:t>group. </a:t>
            </a:r>
            <a:endParaRPr lang="en-US" sz="1200" b="1"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 and 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b="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double-click the new group to edit the name, and then enter </a:t>
            </a:r>
            <a:r>
              <a:rPr lang="en-US" sz="1200" b="1" kern="1200" dirty="0" smtClean="0">
                <a:solidFill>
                  <a:schemeClr val="tx1"/>
                </a:solidFill>
                <a:latin typeface="+mn-lt"/>
                <a:ea typeface="+mn-ea"/>
                <a:cs typeface="+mn-cs"/>
              </a:rPr>
              <a:t>Inside-right pages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to Slide</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mj-lt"/>
              <a:buAutoNum type="arabicPeriod"/>
            </a:pPr>
            <a:r>
              <a:rPr lang="en-US" sz="1200" b="0" i="0" kern="1200" dirty="0" smtClean="0">
                <a:solidFill>
                  <a:schemeClr val="tx1"/>
                </a:solidFill>
                <a:latin typeface="+mn-lt"/>
                <a:ea typeface="+mn-ea"/>
                <a:cs typeface="+mn-cs"/>
              </a:rPr>
              <a:t>Click</a:t>
            </a:r>
            <a:r>
              <a:rPr lang="en-US" sz="1200" b="0" i="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None/>
            </a:pPr>
            <a:r>
              <a:rPr lang="en-US" sz="1200" kern="1200" dirty="0" smtClean="0">
                <a:solidFill>
                  <a:schemeClr val="tx1"/>
                </a:solidFill>
                <a:latin typeface="+mn-lt"/>
                <a:ea typeface="+mn-ea"/>
                <a:cs typeface="+mn-cs"/>
              </a:rPr>
              <a:t> </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effects in the </a:t>
            </a:r>
            <a:r>
              <a:rPr lang="en-US" sz="1200" b="1" kern="1200" dirty="0" smtClean="0">
                <a:solidFill>
                  <a:schemeClr val="tx1"/>
                </a:solidFill>
                <a:latin typeface="+mn-lt"/>
                <a:ea typeface="+mn-ea"/>
                <a:cs typeface="+mn-cs"/>
              </a:rPr>
              <a:t>Inside-right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kern="1200" dirty="0" smtClean="0">
                <a:solidFill>
                  <a:schemeClr val="tx1"/>
                </a:solidFill>
                <a:latin typeface="+mn-lt"/>
                <a:ea typeface="+mn-ea"/>
                <a:cs typeface="+mn-cs"/>
              </a:rPr>
              <a:t>, and then on the slide, drag to draw a text box. </a:t>
            </a:r>
          </a:p>
          <a:p>
            <a:pPr marL="228600" lvl="0" indent="-228600">
              <a:buFont typeface="+mj-lt"/>
              <a:buAutoNum type="arabicPeriod"/>
            </a:pPr>
            <a:r>
              <a:rPr lang="en-US" sz="1200" kern="1200" dirty="0" smtClean="0">
                <a:solidFill>
                  <a:schemeClr val="tx1"/>
                </a:solidFill>
                <a:latin typeface="+mn-lt"/>
                <a:ea typeface="+mn-ea"/>
                <a:cs typeface="+mn-cs"/>
              </a:rPr>
              <a:t>Enter text in the text box, </a:t>
            </a:r>
            <a:r>
              <a:rPr lang="en-US" sz="1200" kern="1200" baseline="0" dirty="0" smtClean="0">
                <a:solidFill>
                  <a:schemeClr val="tx1"/>
                </a:solidFill>
                <a:latin typeface="+mn-lt"/>
                <a:ea typeface="+mn-ea"/>
                <a:cs typeface="+mn-cs"/>
              </a:rPr>
              <a:t>and then</a:t>
            </a:r>
            <a:r>
              <a:rPr lang="en-US" sz="1200" kern="1200" dirty="0" smtClean="0">
                <a:solidFill>
                  <a:schemeClr val="tx1"/>
                </a:solidFill>
                <a:latin typeface="+mn-lt"/>
                <a:ea typeface="+mn-ea"/>
                <a:cs typeface="+mn-cs"/>
              </a:rPr>
              <a:t> select the text. (Note: To</a:t>
            </a:r>
            <a:r>
              <a:rPr lang="en-US" sz="1200" kern="1200" baseline="0" dirty="0" smtClean="0">
                <a:solidFill>
                  <a:schemeClr val="tx1"/>
                </a:solidFill>
                <a:latin typeface="+mn-lt"/>
                <a:ea typeface="+mn-ea"/>
                <a:cs typeface="+mn-cs"/>
              </a:rPr>
              <a:t> reproduce the example above, enter </a:t>
            </a:r>
            <a:r>
              <a:rPr lang="en-US" sz="1200" b="1" kern="1200" baseline="0" dirty="0" smtClean="0">
                <a:solidFill>
                  <a:schemeClr val="tx1"/>
                </a:solidFill>
                <a:latin typeface="+mn-lt"/>
                <a:ea typeface="+mn-ea"/>
                <a:cs typeface="+mn-cs"/>
              </a:rPr>
              <a:t>Introduction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Vivaldi</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Paragraph</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Center </a:t>
            </a:r>
            <a:r>
              <a:rPr lang="en-US" sz="1200" kern="1200" dirty="0" smtClean="0">
                <a:solidFill>
                  <a:schemeClr val="tx1"/>
                </a:solidFill>
                <a:latin typeface="+mn-lt"/>
                <a:ea typeface="+mn-ea"/>
                <a:cs typeface="+mn-cs"/>
              </a:rPr>
              <a:t>to center the text in the text box.</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 the left edge of the text is 1” to the right of the vertical drawing guide and the bottom edge of the text is 0.5” above the horizontal drawing guide. </a:t>
            </a:r>
            <a:endParaRPr lang="en-US" sz="1200" i="1"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Lines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 </a:t>
            </a:r>
            <a:r>
              <a:rPr lang="en-US" sz="1200" b="0" kern="1200" dirty="0" smtClean="0">
                <a:solidFill>
                  <a:schemeClr val="tx1"/>
                </a:solidFill>
                <a:latin typeface="+mn-lt"/>
                <a:ea typeface="+mn-ea"/>
                <a:cs typeface="+mn-cs"/>
              </a:rPr>
              <a:t>(first</a:t>
            </a:r>
            <a:r>
              <a:rPr lang="en-US" sz="1200" b="0" kern="1200" baseline="0" dirty="0" smtClean="0">
                <a:solidFill>
                  <a:schemeClr val="tx1"/>
                </a:solidFill>
                <a:latin typeface="+mn-lt"/>
                <a:ea typeface="+mn-ea"/>
                <a:cs typeface="+mn-cs"/>
              </a:rPr>
              <a:t> option from the left)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press and hold SHIFT, and then drag to draw a straight, vertical line.</a:t>
            </a:r>
          </a:p>
          <a:p>
            <a:pPr marL="228600" lvl="0" indent="-228600">
              <a:buFont typeface="+mj-lt"/>
              <a:buAutoNum type="arabicPeriod"/>
            </a:pPr>
            <a:r>
              <a:rPr lang="en-US" sz="1200" kern="1200" dirty="0" smtClean="0">
                <a:solidFill>
                  <a:schemeClr val="tx1"/>
                </a:solidFill>
                <a:latin typeface="+mn-lt"/>
                <a:ea typeface="+mn-ea"/>
                <a:cs typeface="+mn-cs"/>
              </a:rPr>
              <a:t>Select the line.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 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Outline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(third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r>
              <a:rPr lang="en-US" sz="1200" kern="1200" dirty="0" smtClean="0">
                <a:solidFill>
                  <a:schemeClr val="tx1"/>
                </a:solidFill>
                <a:latin typeface="+mn-lt"/>
                <a:ea typeface="+mn-ea"/>
                <a:cs typeface="+mn-cs"/>
              </a:rPr>
              <a:t> Repeat this process for a total of six lines.</a:t>
            </a:r>
          </a:p>
          <a:p>
            <a:pPr marL="228600" lvl="0" indent="-228600">
              <a:buFont typeface="+mj-lt"/>
              <a:buAutoNum type="arabicPeriod"/>
            </a:pPr>
            <a:r>
              <a:rPr lang="en-US" sz="1200" kern="1200" dirty="0" smtClean="0">
                <a:solidFill>
                  <a:schemeClr val="tx1"/>
                </a:solidFill>
                <a:latin typeface="+mn-lt"/>
                <a:ea typeface="+mn-ea"/>
                <a:cs typeface="+mn-cs"/>
              </a:rPr>
              <a:t>On the slide, drag the six lines until they are bunched together in a dense group, no wider than 0.5”.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all six straight connectors (lines).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Selected Objects</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Distribute Horizontally</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b="1" kern="1200" dirty="0" smtClean="0">
                <a:solidFill>
                  <a:schemeClr val="tx1"/>
                </a:solidFill>
                <a:latin typeface="+mn-lt"/>
                <a:ea typeface="+mn-ea"/>
                <a:cs typeface="+mn-cs"/>
              </a:rPr>
              <a:t> Align Middle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the</a:t>
            </a:r>
            <a:r>
              <a:rPr lang="en-US" sz="1200" kern="1200" dirty="0" smtClean="0">
                <a:solidFill>
                  <a:schemeClr val="tx1"/>
                </a:solidFill>
                <a:latin typeface="+mn-lt"/>
                <a:ea typeface="+mn-ea"/>
                <a:cs typeface="+mn-cs"/>
              </a:rPr>
              <a:t> group of lines until the right edge of the group of lines is touching the right edge of the white rectangle </a:t>
            </a:r>
            <a:r>
              <a:rPr lang="en-US" sz="1200" i="0" kern="1200" dirty="0" smtClean="0">
                <a:solidFill>
                  <a:schemeClr val="tx1"/>
                </a:solidFill>
                <a:latin typeface="+mn-lt"/>
                <a:ea typeface="+mn-ea"/>
                <a:cs typeface="+mn-cs"/>
              </a:rPr>
              <a:t>to the right</a:t>
            </a:r>
            <a:r>
              <a:rPr lang="en-US" sz="1200" i="0" kern="1200" baseline="0" dirty="0" smtClean="0">
                <a:solidFill>
                  <a:schemeClr val="tx1"/>
                </a:solidFill>
                <a:latin typeface="+mn-lt"/>
                <a:ea typeface="+mn-ea"/>
                <a:cs typeface="+mn-cs"/>
              </a:rPr>
              <a:t> of the vertical drawing guide</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a:t>
            </a:r>
            <a:r>
              <a:rPr lang="en-US" sz="1200" kern="1200" baseline="0" dirty="0" smtClean="0">
                <a:solidFill>
                  <a:schemeClr val="tx1"/>
                </a:solidFill>
                <a:latin typeface="+mn-lt"/>
                <a:ea typeface="+mn-ea"/>
                <a:cs typeface="+mn-cs"/>
              </a:rPr>
              <a:t>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the group of lines, the text box, and the </a:t>
            </a:r>
            <a:r>
              <a:rPr lang="en-US" sz="1200" b="1" kern="1200" dirty="0" smtClean="0">
                <a:solidFill>
                  <a:schemeClr val="tx1"/>
                </a:solidFill>
                <a:latin typeface="+mn-lt"/>
                <a:ea typeface="+mn-ea"/>
                <a:cs typeface="+mn-cs"/>
              </a:rPr>
              <a:t>Inside-right pages </a:t>
            </a:r>
            <a:r>
              <a:rPr lang="en-US" sz="1200" kern="1200" dirty="0" smtClean="0">
                <a:solidFill>
                  <a:schemeClr val="tx1"/>
                </a:solidFill>
                <a:latin typeface="+mn-lt"/>
                <a:ea typeface="+mn-ea"/>
                <a:cs typeface="+mn-cs"/>
              </a:rPr>
              <a:t>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smtClean="0"/>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1" i="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 to Front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a:t>
            </a:r>
            <a:r>
              <a:rPr lang="en-US" sz="1200" baseline="0" dirty="0" smtClean="0">
                <a:solidFill>
                  <a:schemeClr val="accent6"/>
                </a:solidFill>
              </a:rPr>
              <a:t> </a:t>
            </a:r>
            <a:r>
              <a:rPr lang="en-US" sz="1200" b="1" baseline="0" dirty="0" smtClean="0">
                <a:solidFill>
                  <a:schemeClr val="accent6"/>
                </a:solidFill>
              </a:rPr>
              <a:t>Forward</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a:t>
            </a:r>
            <a:r>
              <a:rPr lang="en-US" sz="1200" baseline="0" dirty="0" smtClean="0">
                <a:solidFill>
                  <a:schemeClr val="accent6"/>
                </a:solidFill>
              </a:rPr>
              <a:t>, click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point to </a:t>
            </a:r>
            <a:r>
              <a:rPr lang="en-US" sz="1200" b="1" baseline="0" dirty="0" smtClean="0">
                <a:solidFill>
                  <a:schemeClr val="accent6"/>
                </a:solidFill>
              </a:rPr>
              <a:t>Exit</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Basic</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Wipe</a:t>
            </a:r>
            <a:r>
              <a:rPr lang="en-US" sz="1200" baseline="0" dirty="0" smtClean="0">
                <a:solidFill>
                  <a:schemeClr val="accent6"/>
                </a:solidFill>
              </a:rPr>
              <a:t>.</a:t>
            </a:r>
          </a:p>
          <a:p>
            <a:pPr marL="228600" lvl="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Timing</a:t>
            </a:r>
            <a:r>
              <a:rPr lang="en-US" sz="1200" baseline="0" dirty="0" smtClean="0">
                <a:solidFill>
                  <a:schemeClr val="accent6"/>
                </a:solidFill>
              </a:rPr>
              <a:t> group, 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With</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Duration </a:t>
            </a:r>
            <a:r>
              <a:rPr lang="en-US" sz="1200" baseline="0" dirty="0" smtClean="0">
                <a:solidFill>
                  <a:schemeClr val="accent6"/>
                </a:solidFill>
              </a:rPr>
              <a:t>box, enter </a:t>
            </a:r>
            <a:r>
              <a:rPr lang="en-US" sz="1200" b="1" baseline="0" dirty="0" smtClean="0">
                <a:solidFill>
                  <a:schemeClr val="accent6"/>
                </a:solidFill>
              </a:rPr>
              <a:t>1.00 second</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Also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a:t>
            </a:r>
            <a:r>
              <a:rPr lang="en-US" sz="1200" baseline="0" dirty="0" smtClean="0">
                <a:solidFill>
                  <a:schemeClr val="accent6"/>
                </a:solidFill>
              </a:rPr>
              <a:t> group, click </a:t>
            </a:r>
            <a:r>
              <a:rPr lang="en-US" sz="1200" b="1" baseline="0" dirty="0" smtClean="0">
                <a:solidFill>
                  <a:schemeClr val="accent6"/>
                </a:solidFill>
              </a:rPr>
              <a:t>Effect Options</a:t>
            </a:r>
            <a:r>
              <a:rPr lang="en-US" sz="1200" baseline="0" dirty="0" smtClean="0">
                <a:solidFill>
                  <a:schemeClr val="accent6"/>
                </a:solidFill>
              </a:rPr>
              <a:t>, and then click </a:t>
            </a:r>
            <a:r>
              <a:rPr lang="en-US" sz="1200" b="1" baseline="0" dirty="0" smtClean="0">
                <a:solidFill>
                  <a:schemeClr val="accent6"/>
                </a:solidFill>
              </a:rPr>
              <a:t>From Right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Advanced Animation </a:t>
            </a:r>
            <a:r>
              <a:rPr lang="en-US" sz="1200" baseline="0" dirty="0" smtClean="0">
                <a:solidFill>
                  <a:schemeClr val="accent6"/>
                </a:solidFill>
              </a:rPr>
              <a:t>group, 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point to </a:t>
            </a:r>
            <a:r>
              <a:rPr lang="en-US" sz="1200" b="1" baseline="0" dirty="0" smtClean="0">
                <a:solidFill>
                  <a:schemeClr val="accent6"/>
                </a:solidFill>
              </a:rPr>
              <a:t>Entrance</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Entrance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Entrance</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Basic</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Wipe</a:t>
            </a:r>
            <a:r>
              <a:rPr lang="en-US" sz="1200" baseline="0" dirty="0" smtClean="0">
                <a:solidFill>
                  <a:schemeClr val="accent6"/>
                </a:solidFill>
              </a:rPr>
              <a:t>.</a:t>
            </a:r>
          </a:p>
          <a:p>
            <a:pPr marL="228600" lvl="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Timing</a:t>
            </a:r>
            <a:r>
              <a:rPr lang="en-US" sz="1200" baseline="0" dirty="0" smtClean="0">
                <a:solidFill>
                  <a:schemeClr val="accent6"/>
                </a:solidFill>
              </a:rPr>
              <a:t> group</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After</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Duration </a:t>
            </a:r>
            <a:r>
              <a:rPr lang="en-US" sz="1200" b="0" baseline="0" dirty="0" smtClean="0">
                <a:solidFill>
                  <a:schemeClr val="accent6"/>
                </a:solidFill>
              </a:rPr>
              <a:t>box</a:t>
            </a:r>
            <a:r>
              <a:rPr lang="en-US" sz="1200" baseline="0" dirty="0" smtClean="0">
                <a:solidFill>
                  <a:schemeClr val="accent6"/>
                </a:solidFill>
              </a:rPr>
              <a:t>, select </a:t>
            </a:r>
            <a:r>
              <a:rPr lang="en-US" sz="1200" b="1" baseline="0" dirty="0" smtClean="0">
                <a:solidFill>
                  <a:schemeClr val="accent6"/>
                </a:solidFill>
              </a:rPr>
              <a:t>1.00 seconds</a:t>
            </a:r>
            <a:r>
              <a:rPr lang="en-US" sz="1200" baseline="0" dirty="0" smtClean="0">
                <a:solidFill>
                  <a:schemeClr val="accent6"/>
                </a:solidFill>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Also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a:t>
            </a:r>
            <a:r>
              <a:rPr lang="en-US" sz="1200" baseline="0" dirty="0" smtClean="0">
                <a:solidFill>
                  <a:schemeClr val="accent6"/>
                </a:solidFill>
              </a:rPr>
              <a:t> group, click </a:t>
            </a:r>
            <a:r>
              <a:rPr lang="en-US" sz="1200" b="1" baseline="0" dirty="0" smtClean="0">
                <a:solidFill>
                  <a:schemeClr val="accent6"/>
                </a:solidFill>
              </a:rPr>
              <a:t>Effect Options</a:t>
            </a:r>
            <a:r>
              <a:rPr lang="en-US" sz="1200" baseline="0" dirty="0" smtClean="0">
                <a:solidFill>
                  <a:schemeClr val="accent6"/>
                </a:solidFill>
              </a:rPr>
              <a:t>, and then click </a:t>
            </a:r>
            <a:r>
              <a:rPr lang="en-US" sz="1200" b="1" baseline="0" dirty="0" smtClean="0">
                <a:solidFill>
                  <a:schemeClr val="accent6"/>
                </a:solidFill>
              </a:rPr>
              <a:t>From Right</a:t>
            </a:r>
            <a:r>
              <a:rPr lang="en-US" sz="1200" baseline="0" dirty="0" smtClean="0">
                <a:solidFill>
                  <a:schemeClr val="accent6"/>
                </a:solidFill>
              </a:rPr>
              <a:t>.</a:t>
            </a:r>
          </a:p>
          <a:p>
            <a:pPr marL="0" lvl="0" indent="0">
              <a:buFont typeface="+mj-lt"/>
              <a:buNone/>
            </a:pPr>
            <a:endParaRPr lang="en-US" sz="1200" b="0" baseline="0" dirty="0" smtClean="0">
              <a:solidFill>
                <a:schemeClr val="accent6"/>
              </a:solidFill>
            </a:endParaRPr>
          </a:p>
          <a:p>
            <a:pPr marL="685800" lvl="1" indent="-228600">
              <a:buFont typeface="+mj-lt"/>
              <a:buNone/>
            </a:pPr>
            <a:endParaRPr lang="en-US" sz="1200" baseline="0" dirty="0" smtClean="0"/>
          </a:p>
          <a:p>
            <a:r>
              <a:rPr lang="en-US" sz="1200" b="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ea typeface="+mn-ea"/>
                <a:cs typeface="+mn-cs"/>
              </a:rPr>
              <a:t>Right-click the slide background area, and then click </a:t>
            </a:r>
            <a:r>
              <a:rPr lang="en-US" sz="1200" b="1" kern="1200" dirty="0" smtClean="0">
                <a:solidFill>
                  <a:schemeClr val="tx1"/>
                </a:solidFill>
                <a:ea typeface="+mn-ea"/>
                <a:cs typeface="+mn-cs"/>
              </a:rPr>
              <a:t>Format Background</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Format Background </a:t>
            </a:r>
            <a:r>
              <a:rPr lang="en-US" sz="1200" kern="1200" dirty="0" smtClean="0">
                <a:solidFill>
                  <a:schemeClr val="tx1"/>
                </a:solidFill>
                <a:ea typeface="+mn-ea"/>
                <a:cs typeface="+mn-cs"/>
              </a:rPr>
              <a:t>dialog box, click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in the left pane, select </a:t>
            </a:r>
            <a:r>
              <a:rPr lang="en-US" sz="1200" b="1" kern="1200" dirty="0" smtClean="0">
                <a:solidFill>
                  <a:schemeClr val="tx1"/>
                </a:solidFill>
                <a:ea typeface="+mn-ea"/>
                <a:cs typeface="+mn-cs"/>
              </a:rPr>
              <a:t>Gradient fill</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pane, and then do the following:</a:t>
            </a:r>
          </a:p>
          <a:p>
            <a:pPr marL="685800" lvl="1"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Type</a:t>
            </a:r>
            <a:r>
              <a:rPr lang="en-US" sz="1200" kern="1200" dirty="0" smtClean="0">
                <a:solidFill>
                  <a:schemeClr val="tx1"/>
                </a:solidFill>
                <a:ea typeface="+mn-ea"/>
                <a:cs typeface="+mn-cs"/>
              </a:rPr>
              <a:t> list, select </a:t>
            </a:r>
            <a:r>
              <a:rPr lang="en-US" sz="1200" b="1" kern="1200" dirty="0" smtClean="0">
                <a:solidFill>
                  <a:schemeClr val="tx1"/>
                </a:solidFill>
                <a:ea typeface="+mn-ea"/>
                <a:cs typeface="+mn-cs"/>
              </a:rPr>
              <a:t>Linear</a:t>
            </a:r>
            <a:r>
              <a:rPr lang="en-US" sz="1200" kern="1200" dirty="0" smtClean="0">
                <a:solidFill>
                  <a:schemeClr val="tx1"/>
                </a:solidFill>
                <a:ea typeface="+mn-ea"/>
                <a:cs typeface="+mn-cs"/>
              </a:rPr>
              <a:t>.</a:t>
            </a:r>
          </a:p>
          <a:p>
            <a:pPr marL="685800" lvl="1"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Direction</a:t>
            </a:r>
            <a:r>
              <a:rPr lang="en-US" sz="1200" kern="1200" dirty="0" smtClean="0">
                <a:solidFill>
                  <a:schemeClr val="tx1"/>
                </a:solidFill>
                <a:ea typeface="+mn-ea"/>
                <a:cs typeface="+mn-cs"/>
              </a:rPr>
              <a:t>, and then click </a:t>
            </a:r>
            <a:r>
              <a:rPr lang="en-US" sz="1200" b="1" kern="1200" dirty="0" smtClean="0">
                <a:solidFill>
                  <a:schemeClr val="tx1"/>
                </a:solidFill>
                <a:ea typeface="+mn-ea"/>
                <a:cs typeface="+mn-cs"/>
              </a:rPr>
              <a:t>Linear Down </a:t>
            </a:r>
            <a:r>
              <a:rPr lang="en-US" sz="1200" kern="1200" dirty="0" smtClean="0">
                <a:solidFill>
                  <a:schemeClr val="tx1"/>
                </a:solidFill>
                <a:ea typeface="+mn-ea"/>
                <a:cs typeface="+mn-cs"/>
              </a:rPr>
              <a:t>(first </a:t>
            </a:r>
            <a:r>
              <a:rPr lang="en-US" sz="1200" kern="1200" baseline="0" dirty="0" smtClean="0">
                <a:solidFill>
                  <a:schemeClr val="tx1"/>
                </a:solidFill>
                <a:ea typeface="+mn-ea"/>
                <a:cs typeface="+mn-cs"/>
              </a:rPr>
              <a:t>row, </a:t>
            </a:r>
            <a:r>
              <a:rPr lang="en-US" sz="1200" kern="1200" dirty="0" smtClean="0">
                <a:solidFill>
                  <a:schemeClr val="tx1"/>
                </a:solidFill>
                <a:ea typeface="+mn-ea"/>
                <a:cs typeface="+mn-cs"/>
              </a:rPr>
              <a:t>second option from the left).</a:t>
            </a:r>
          </a:p>
          <a:p>
            <a:pPr marL="685800" lvl="1" indent="-228600">
              <a:buFont typeface="Arial" pitchFamily="34" charset="0"/>
              <a:buChar char="•"/>
            </a:pPr>
            <a:r>
              <a:rPr lang="en-US" sz="1200" kern="1200" dirty="0" smtClean="0">
                <a:solidFill>
                  <a:schemeClr val="tx1"/>
                </a:solidFill>
                <a:ea typeface="+mn-ea"/>
                <a:cs typeface="+mn-cs"/>
              </a:rPr>
              <a:t>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endParaRPr lang="en-US" sz="1200" kern="1200" dirty="0" smtClean="0">
              <a:solidFill>
                <a:schemeClr val="tx1"/>
              </a:solidFill>
              <a:ea typeface="+mn-ea"/>
              <a:cs typeface="+mn-cs"/>
            </a:endParaRPr>
          </a:p>
          <a:p>
            <a:pPr marL="228600" lvl="0" indent="-228600">
              <a:buFont typeface="+mj-lt"/>
              <a:buAutoNum type="arabicPeriod"/>
            </a:pPr>
            <a:r>
              <a:rPr lang="en-US" sz="1200" kern="1200" dirty="0" smtClean="0">
                <a:solidFill>
                  <a:schemeClr val="tx1"/>
                </a:solidFill>
                <a:ea typeface="+mn-ea"/>
                <a:cs typeface="+mn-cs"/>
              </a:rPr>
              <a:t>Also 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ea typeface="+mn-ea"/>
                <a:cs typeface="+mn-cs"/>
              </a:rPr>
              <a:t>, and then do the following:</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63%</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kern="1200" dirty="0" smtClean="0">
                <a:solidFill>
                  <a:schemeClr val="tx1"/>
                </a:solidFill>
                <a:ea typeface="+mn-ea"/>
                <a:cs typeface="+mn-cs"/>
              </a:rPr>
              <a:t>, and then under </a:t>
            </a:r>
            <a:r>
              <a:rPr lang="en-US" sz="1200" b="1" kern="1200" dirty="0" smtClean="0">
                <a:solidFill>
                  <a:schemeClr val="tx1"/>
                </a:solidFill>
                <a:ea typeface="+mn-ea"/>
                <a:cs typeface="+mn-cs"/>
              </a:rPr>
              <a:t>Theme Colors</a:t>
            </a:r>
            <a:r>
              <a:rPr lang="en-US" sz="1200" b="0" kern="1200" dirty="0" smtClean="0">
                <a:solidFill>
                  <a:schemeClr val="tx1"/>
                </a:solidFill>
                <a:ea typeface="+mn-ea"/>
                <a:cs typeface="+mn-cs"/>
              </a:rPr>
              <a:t>,</a:t>
            </a:r>
            <a:r>
              <a:rPr lang="en-US" sz="1200" b="1" kern="1200" dirty="0" smtClean="0">
                <a:solidFill>
                  <a:schemeClr val="tx1"/>
                </a:solidFill>
                <a:ea typeface="+mn-ea"/>
                <a:cs typeface="+mn-cs"/>
              </a:rPr>
              <a:t> </a:t>
            </a:r>
            <a:r>
              <a:rPr lang="en-US" sz="1200" kern="1200" dirty="0" smtClean="0">
                <a:solidFill>
                  <a:schemeClr val="tx1"/>
                </a:solidFill>
                <a:ea typeface="+mn-ea"/>
                <a:cs typeface="+mn-cs"/>
              </a:rPr>
              <a:t>click </a:t>
            </a:r>
            <a:r>
              <a:rPr lang="en-US" sz="1200" b="1" kern="1200" dirty="0" smtClean="0">
                <a:solidFill>
                  <a:schemeClr val="tx1"/>
                </a:solidFill>
                <a:ea typeface="+mn-ea"/>
                <a:cs typeface="+mn-cs"/>
              </a:rPr>
              <a:t>Black, Text </a:t>
            </a:r>
            <a:r>
              <a:rPr lang="en-US" sz="1200" b="1" kern="1200" baseline="0" dirty="0" smtClean="0">
                <a:solidFill>
                  <a:schemeClr val="tx1"/>
                </a:solidFill>
                <a:ea typeface="+mn-ea"/>
                <a:cs typeface="+mn-cs"/>
              </a:rPr>
              <a:t>1 </a:t>
            </a:r>
            <a:r>
              <a:rPr lang="en-US" sz="1200" b="0" kern="1200" dirty="0" smtClean="0">
                <a:solidFill>
                  <a:schemeClr val="tx1"/>
                </a:solidFill>
                <a:ea typeface="+mn-ea"/>
                <a:cs typeface="+mn-cs"/>
              </a:rPr>
              <a:t>(first row, second option from the left).</a:t>
            </a:r>
            <a:endParaRPr lang="en-US" sz="1200" kern="1200" dirty="0" smtClean="0">
              <a:solidFill>
                <a:schemeClr val="tx1"/>
              </a:solidFill>
              <a:ea typeface="+mn-ea"/>
              <a:cs typeface="+mn-cs"/>
            </a:endParaRPr>
          </a:p>
          <a:p>
            <a:pPr marL="685800" lvl="1" indent="-228600">
              <a:buFont typeface="Arial" pitchFamily="34" charset="0"/>
              <a:buChar char="•"/>
            </a:pPr>
            <a:r>
              <a:rPr lang="en-US" sz="1200" kern="1200" dirty="0" smtClean="0">
                <a:solidFill>
                  <a:schemeClr val="tx1"/>
                </a:solidFill>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ea typeface="+mn-ea"/>
                <a:cs typeface="+mn-cs"/>
              </a:rPr>
              <a:t>, and then do the following: </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100%</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b="0" kern="1200" baseline="0" dirty="0" smtClean="0">
                <a:solidFill>
                  <a:schemeClr val="tx1"/>
                </a:solidFill>
                <a:ea typeface="+mn-ea"/>
                <a:cs typeface="+mn-cs"/>
              </a:rPr>
              <a:t> list, </a:t>
            </a:r>
            <a:r>
              <a:rPr lang="en-US" sz="1200" kern="1200" dirty="0" smtClean="0">
                <a:solidFill>
                  <a:schemeClr val="tx1"/>
                </a:solidFill>
                <a:ea typeface="+mn-ea"/>
                <a:cs typeface="+mn-cs"/>
              </a:rPr>
              <a:t>and then under </a:t>
            </a:r>
            <a:r>
              <a:rPr lang="en-US" sz="1200" b="1" kern="1200" dirty="0" smtClean="0">
                <a:solidFill>
                  <a:schemeClr val="tx1"/>
                </a:solidFill>
                <a:ea typeface="+mn-ea"/>
                <a:cs typeface="+mn-cs"/>
              </a:rPr>
              <a:t>Theme Colors</a:t>
            </a:r>
            <a:r>
              <a:rPr lang="en-US" sz="1200" b="0" kern="1200" dirty="0" smtClean="0">
                <a:solidFill>
                  <a:schemeClr val="tx1"/>
                </a:solidFill>
                <a:ea typeface="+mn-ea"/>
                <a:cs typeface="+mn-cs"/>
              </a:rPr>
              <a:t>,</a:t>
            </a:r>
            <a:r>
              <a:rPr lang="en-US" sz="1200" b="1" kern="1200" dirty="0" smtClean="0">
                <a:solidFill>
                  <a:schemeClr val="tx1"/>
                </a:solidFill>
                <a:ea typeface="+mn-ea"/>
                <a:cs typeface="+mn-cs"/>
              </a:rPr>
              <a:t> </a:t>
            </a:r>
            <a:r>
              <a:rPr lang="en-US" sz="1200" kern="1200" dirty="0" smtClean="0">
                <a:solidFill>
                  <a:schemeClr val="tx1"/>
                </a:solidFill>
                <a:ea typeface="+mn-ea"/>
                <a:cs typeface="+mn-cs"/>
              </a:rPr>
              <a:t>click</a:t>
            </a:r>
            <a:r>
              <a:rPr lang="en-US" sz="1200" b="0" kern="1200" baseline="0" dirty="0" smtClean="0">
                <a:solidFill>
                  <a:schemeClr val="tx1"/>
                </a:solidFill>
                <a:ea typeface="+mn-ea"/>
                <a:cs typeface="+mn-cs"/>
              </a:rPr>
              <a:t> </a:t>
            </a:r>
            <a:r>
              <a:rPr lang="en-US" sz="1200" b="1" baseline="0" dirty="0" smtClean="0"/>
              <a:t>Black, Text 1, Lighter 50% </a:t>
            </a:r>
            <a:r>
              <a:rPr lang="en-US" sz="1200" b="0" baseline="0" dirty="0" smtClean="0"/>
              <a:t>(second row, second option from the left</a:t>
            </a:r>
            <a:r>
              <a:rPr lang="en-US" sz="1200" b="0" dirty="0" smtClean="0"/>
              <a:t>).</a:t>
            </a:r>
            <a:endParaRPr lang="en-US" sz="1200" b="0" kern="1200" dirty="0" smtClean="0">
              <a:solidFill>
                <a:schemeClr val="tx1"/>
              </a:solidFill>
              <a:ea typeface="+mn-ea"/>
              <a:cs typeface="+mn-cs"/>
            </a:endParaRPr>
          </a:p>
          <a:p>
            <a:endParaRPr lang="en-US" sz="1200" b="0" baseline="0" dirty="0" smtClean="0"/>
          </a:p>
        </p:txBody>
      </p:sp>
      <p:sp>
        <p:nvSpPr>
          <p:cNvPr id="6" name="Slide Image Placeholder 5"/>
          <p:cNvSpPr>
            <a:spLocks noGrp="1" noRot="1" noChangeAspect="1"/>
          </p:cNvSpPr>
          <p:nvPr>
            <p:ph type="sldImg"/>
          </p:nvPr>
        </p:nvSpPr>
        <p:spPr>
          <a:xfrm>
            <a:off x="533400" y="460375"/>
            <a:ext cx="2433638" cy="1825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11</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12</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13</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14</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15</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16</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17</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25</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351670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51670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3</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351670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351670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351670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4</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5</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6</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7</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8</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9</a:t>
            </a:fld>
            <a:endParaRPr lang="en-US"/>
          </a:p>
        </p:txBody>
      </p:sp>
    </p:spTree>
    <p:extLst>
      <p:ext uri="{BB962C8B-B14F-4D97-AF65-F5344CB8AC3E}">
        <p14:creationId xmlns:p14="http://schemas.microsoft.com/office/powerpoint/2010/main" val="2351670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76794-6F6C-42CA-AC90-9EA07C110CD4}" type="slidenum">
              <a:rPr lang="en-US" smtClean="0"/>
              <a:t>10</a:t>
            </a:fld>
            <a:endParaRPr lang="en-US"/>
          </a:p>
        </p:txBody>
      </p:sp>
    </p:spTree>
    <p:extLst>
      <p:ext uri="{BB962C8B-B14F-4D97-AF65-F5344CB8AC3E}">
        <p14:creationId xmlns:p14="http://schemas.microsoft.com/office/powerpoint/2010/main" val="235167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57E38798-8517-464A-8EDB-A49208AD886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833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9" name="Slide Number Placeholder 8"/>
          <p:cNvSpPr>
            <a:spLocks noGrp="1"/>
          </p:cNvSpPr>
          <p:nvPr>
            <p:ph type="sldNum" sz="quarter" idx="11"/>
          </p:nvPr>
        </p:nvSpPr>
        <p:spPr/>
        <p:txBody>
          <a:bodyPr/>
          <a:lstStyle/>
          <a:p>
            <a:fld id="{57E38798-8517-464A-8EDB-A49208AD8865}"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04403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3002456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408305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3/22/2015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284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10514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425353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267841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28613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203484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426728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0085C-456B-4EDA-9AD2-E7549F64B154}" type="datetimeFigureOut">
              <a:rPr lang="en-US" smtClean="0">
                <a:solidFill>
                  <a:srgbClr val="DFDCB7"/>
                </a:solidFill>
              </a:rPr>
              <a:pPr/>
              <a:t>3/22/2015</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57E38798-8517-464A-8EDB-A49208AD8865}" type="slidenum">
              <a:rPr lang="en-US" smtClean="0"/>
              <a:pPr/>
              <a:t>‹#›</a:t>
            </a:fld>
            <a:endParaRPr lang="en-US"/>
          </a:p>
        </p:txBody>
      </p:sp>
    </p:spTree>
    <p:extLst>
      <p:ext uri="{BB962C8B-B14F-4D97-AF65-F5344CB8AC3E}">
        <p14:creationId xmlns:p14="http://schemas.microsoft.com/office/powerpoint/2010/main" val="13610626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387564733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solidFill>
                  <a:prstClr val="black">
                    <a:tint val="75000"/>
                  </a:prstClr>
                </a:solidFill>
              </a:rPr>
              <a:pPr/>
              <a:t>3/22/2015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336132"/>
      </p:ext>
    </p:extLst>
  </p:cSld>
  <p:clrMap bg1="lt1" tx1="dk1" bg2="lt2" tx2="dk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7E38798-8517-464A-8EDB-A49208AD886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B60085C-456B-4EDA-9AD2-E7549F64B154}" type="datetimeFigureOut">
              <a:rPr lang="en-US" smtClean="0">
                <a:solidFill>
                  <a:srgbClr val="DFDCB7"/>
                </a:solidFill>
              </a:rPr>
              <a:pPr/>
              <a:t>3/22/2015</a:t>
            </a:fld>
            <a:endParaRPr lang="en-US">
              <a:solidFill>
                <a:srgbClr val="DFDCB7"/>
              </a:solidFill>
            </a:endParaRPr>
          </a:p>
        </p:txBody>
      </p:sp>
    </p:spTree>
    <p:extLst>
      <p:ext uri="{BB962C8B-B14F-4D97-AF65-F5344CB8AC3E}">
        <p14:creationId xmlns:p14="http://schemas.microsoft.com/office/powerpoint/2010/main" val="253200089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imeo.com/120912934" TargetMode="External"/><Relationship Id="rId2" Type="http://schemas.openxmlformats.org/officeDocument/2006/relationships/hyperlink" Target="https://vimeo.com/11966355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right pages with text"/>
          <p:cNvGrpSpPr/>
          <p:nvPr/>
        </p:nvGrpSpPr>
        <p:grpSpPr>
          <a:xfrm>
            <a:off x="4572000" y="1371600"/>
            <a:ext cx="3044952" cy="4114800"/>
            <a:chOff x="4572000" y="1371600"/>
            <a:chExt cx="3044952" cy="4114800"/>
          </a:xfrm>
        </p:grpSpPr>
        <p:grpSp>
          <p:nvGrpSpPr>
            <p:cNvPr id="3" name="Inside-right"/>
            <p:cNvGrpSpPr/>
            <p:nvPr/>
          </p:nvGrpSpPr>
          <p:grpSpPr>
            <a:xfrm rot="10800000">
              <a:off x="4572000" y="1371600"/>
              <a:ext cx="3044952" cy="4114800"/>
              <a:chOff x="1527048" y="1371600"/>
              <a:chExt cx="3044952" cy="4114800"/>
            </a:xfrm>
          </p:grpSpPr>
          <p:sp>
            <p:nvSpPr>
              <p:cNvPr id="141" name="Rounded Rectangle 140"/>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2" name="Rectangle 141"/>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43" name="TextBox 142"/>
            <p:cNvSpPr txBox="1"/>
            <p:nvPr/>
          </p:nvSpPr>
          <p:spPr>
            <a:xfrm>
              <a:off x="5181600" y="2667000"/>
              <a:ext cx="1676400" cy="369332"/>
            </a:xfrm>
            <a:prstGeom prst="rect">
              <a:avLst/>
            </a:prstGeom>
            <a:noFill/>
          </p:spPr>
          <p:txBody>
            <a:bodyPr wrap="square" rtlCol="0">
              <a:spAutoFit/>
            </a:bodyPr>
            <a:lstStyle/>
            <a:p>
              <a:pPr algn="ctr"/>
              <a:r>
                <a:rPr lang="en-US" dirty="0" smtClean="0">
                  <a:solidFill>
                    <a:prstClr val="black"/>
                  </a:solidFill>
                  <a:latin typeface="Vivaldi" pitchFamily="66" charset="0"/>
                </a:rPr>
                <a:t>Introduction</a:t>
              </a:r>
              <a:endParaRPr lang="en-US" dirty="0">
                <a:solidFill>
                  <a:prstClr val="black"/>
                </a:solidFill>
                <a:latin typeface="Vivaldi" pitchFamily="66" charset="0"/>
              </a:endParaRPr>
            </a:p>
          </p:txBody>
        </p:sp>
        <p:grpSp>
          <p:nvGrpSpPr>
            <p:cNvPr id="4" name="Group 167"/>
            <p:cNvGrpSpPr/>
            <p:nvPr/>
          </p:nvGrpSpPr>
          <p:grpSpPr>
            <a:xfrm>
              <a:off x="7162800" y="1453896"/>
              <a:ext cx="246855" cy="3950208"/>
              <a:chOff x="7162800" y="1453896"/>
              <a:chExt cx="246855" cy="3950208"/>
            </a:xfrm>
          </p:grpSpPr>
          <p:cxnSp>
            <p:nvCxnSpPr>
              <p:cNvPr id="161" name="Straight Connector 160"/>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5" name="Inside-left pages"/>
          <p:cNvGrpSpPr/>
          <p:nvPr/>
        </p:nvGrpSpPr>
        <p:grpSpPr>
          <a:xfrm>
            <a:off x="228600" y="1371600"/>
            <a:ext cx="4343400" cy="4114800"/>
            <a:chOff x="1527048" y="1371600"/>
            <a:chExt cx="3044952" cy="4114800"/>
          </a:xfrm>
        </p:grpSpPr>
        <p:sp>
          <p:nvSpPr>
            <p:cNvPr id="103" name="Rounded Rectangle 102"/>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08" name="Rectangle 107"/>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Genetics Test Review</a:t>
              </a:r>
            </a:p>
            <a:p>
              <a:pPr algn="ctr"/>
              <a:r>
                <a:rPr lang="en-US" sz="3200" dirty="0" smtClean="0">
                  <a:solidFill>
                    <a:schemeClr val="tx1"/>
                  </a:solidFill>
                </a:rPr>
                <a:t>Test  Date</a:t>
              </a:r>
            </a:p>
            <a:p>
              <a:pPr algn="ctr"/>
              <a:r>
                <a:rPr lang="en-US" sz="3200" dirty="0" smtClean="0">
                  <a:solidFill>
                    <a:schemeClr val="tx1"/>
                  </a:solidFill>
                </a:rPr>
                <a:t>Friday </a:t>
              </a:r>
            </a:p>
            <a:p>
              <a:pPr algn="ctr"/>
              <a:r>
                <a:rPr lang="en-US" sz="3200" dirty="0" smtClean="0">
                  <a:solidFill>
                    <a:schemeClr val="tx1"/>
                  </a:solidFill>
                </a:rPr>
                <a:t>March 28, 2015</a:t>
              </a:r>
              <a:endParaRPr lang="en-US" sz="3200" dirty="0">
                <a:solidFill>
                  <a:schemeClr val="tx1"/>
                </a:solidFill>
              </a:endParaRPr>
            </a:p>
          </p:txBody>
        </p:sp>
      </p:grpSp>
      <p:grpSp>
        <p:nvGrpSpPr>
          <p:cNvPr id="6" name="Book cover"/>
          <p:cNvGrpSpPr/>
          <p:nvPr/>
        </p:nvGrpSpPr>
        <p:grpSpPr>
          <a:xfrm>
            <a:off x="4572000" y="1371600"/>
            <a:ext cx="4876800" cy="4114800"/>
            <a:chOff x="4572000" y="1371600"/>
            <a:chExt cx="3048000" cy="4114800"/>
          </a:xfrm>
        </p:grpSpPr>
        <p:sp>
          <p:nvSpPr>
            <p:cNvPr id="27" name="Rounded Rectangle 26"/>
            <p:cNvSpPr/>
            <p:nvPr/>
          </p:nvSpPr>
          <p:spPr>
            <a:xfrm>
              <a:off x="4572000" y="1371600"/>
              <a:ext cx="3048000" cy="4114800"/>
            </a:xfrm>
            <a:prstGeom prst="roundRect">
              <a:avLst>
                <a:gd name="adj" fmla="val 2196"/>
              </a:avLst>
            </a:prstGeom>
            <a:gradFill flip="none" rotWithShape="1">
              <a:gsLst>
                <a:gs pos="0">
                  <a:schemeClr val="accent2">
                    <a:lumMod val="50000"/>
                  </a:schemeClr>
                </a:gs>
                <a:gs pos="100000">
                  <a:schemeClr val="accent2">
                    <a:lumMod val="75000"/>
                  </a:schemeClr>
                </a:gs>
              </a:gsLst>
              <a:lin ang="0" scaled="1"/>
              <a:tileRect/>
            </a:gradFill>
            <a:ln>
              <a:noFill/>
            </a:ln>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Rounded Rectangle 83"/>
            <p:cNvSpPr/>
            <p:nvPr/>
          </p:nvSpPr>
          <p:spPr>
            <a:xfrm>
              <a:off x="4572000" y="1371600"/>
              <a:ext cx="667512" cy="4114800"/>
            </a:xfrm>
            <a:prstGeom prst="roundRect">
              <a:avLst>
                <a:gd name="adj" fmla="val 2196"/>
              </a:avLst>
            </a:prstGeom>
            <a:gradFill flip="none" rotWithShape="1">
              <a:gsLst>
                <a:gs pos="0">
                  <a:schemeClr val="tx1">
                    <a:alpha val="50000"/>
                  </a:schemeClr>
                </a:gs>
                <a:gs pos="100000">
                  <a:schemeClr val="tx1">
                    <a:alpha val="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ounded Rectangle 87"/>
            <p:cNvSpPr/>
            <p:nvPr/>
          </p:nvSpPr>
          <p:spPr>
            <a:xfrm>
              <a:off x="4572000" y="38862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ounded Rectangle 97"/>
            <p:cNvSpPr/>
            <p:nvPr/>
          </p:nvSpPr>
          <p:spPr>
            <a:xfrm>
              <a:off x="4572000" y="49530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ounded Rectangle 98"/>
            <p:cNvSpPr/>
            <p:nvPr/>
          </p:nvSpPr>
          <p:spPr>
            <a:xfrm>
              <a:off x="4572000" y="28194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ounded Rectangle 99"/>
            <p:cNvSpPr/>
            <p:nvPr/>
          </p:nvSpPr>
          <p:spPr>
            <a:xfrm>
              <a:off x="4572000" y="17526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2573353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686800" cy="5334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914400" indent="-914400" algn="l">
              <a:buAutoNum type="arabicPeriod" startAt="4"/>
            </a:pPr>
            <a:r>
              <a:rPr lang="en-US" sz="4800" dirty="0" smtClean="0">
                <a:solidFill>
                  <a:schemeClr val="tx1"/>
                </a:solidFill>
              </a:rPr>
              <a:t>What </a:t>
            </a:r>
            <a:r>
              <a:rPr lang="en-US" sz="4800" dirty="0">
                <a:solidFill>
                  <a:schemeClr val="tx1"/>
                </a:solidFill>
              </a:rPr>
              <a:t>type of RNA acts like a delivery truck, delivers amino acids to the ribosome for protein synthesis, and then leaves empty again, to go collect another amino acid? </a:t>
            </a:r>
            <a:endParaRPr lang="en-US" sz="4800" dirty="0" smtClean="0">
              <a:solidFill>
                <a:schemeClr val="tx1"/>
              </a:solidFill>
            </a:endParaRPr>
          </a:p>
          <a:p>
            <a:pPr algn="l"/>
            <a:endParaRPr lang="en-US" sz="4800" dirty="0" smtClean="0">
              <a:solidFill>
                <a:schemeClr val="tx1"/>
              </a:solidFill>
            </a:endParaRPr>
          </a:p>
          <a:p>
            <a:pPr marL="914400" indent="-914400" algn="l">
              <a:buFont typeface="Wingdings" panose="05000000000000000000" pitchFamily="2" charset="2"/>
              <a:buChar char="§"/>
            </a:pPr>
            <a:r>
              <a:rPr lang="en-US" sz="4800" b="1" dirty="0">
                <a:solidFill>
                  <a:schemeClr val="tx1"/>
                </a:solidFill>
                <a:effectLst>
                  <a:outerShdw blurRad="38100" dist="38100" dir="2700000" algn="tl">
                    <a:srgbClr val="000000">
                      <a:alpha val="43137"/>
                    </a:srgbClr>
                  </a:outerShdw>
                </a:effectLst>
              </a:rPr>
              <a:t>Transfer RNA</a:t>
            </a:r>
          </a:p>
          <a:p>
            <a:pPr marL="914400" indent="-914400" algn="l">
              <a:buFont typeface="Wingdings" panose="05000000000000000000" pitchFamily="2" charset="2"/>
              <a:buChar char="§"/>
            </a:pPr>
            <a:endParaRPr lang="en-US" sz="4800" dirty="0" smtClean="0">
              <a:solidFill>
                <a:schemeClr val="tx1"/>
              </a:solidFill>
            </a:endParaRPr>
          </a:p>
          <a:p>
            <a:pPr marL="914400" indent="-914400" algn="l">
              <a:buAutoNum type="arabicPeriod" startAt="4"/>
            </a:pPr>
            <a:endParaRPr lang="en-US" sz="4800" dirty="0">
              <a:solidFill>
                <a:schemeClr val="tx1"/>
              </a:solidFill>
            </a:endParaRPr>
          </a:p>
        </p:txBody>
      </p:sp>
    </p:spTree>
    <p:extLst>
      <p:ext uri="{BB962C8B-B14F-4D97-AF65-F5344CB8AC3E}">
        <p14:creationId xmlns:p14="http://schemas.microsoft.com/office/powerpoint/2010/main" val="525992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686800" cy="53340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6400" dirty="0">
                <a:solidFill>
                  <a:schemeClr val="tx1"/>
                </a:solidFill>
              </a:rPr>
              <a:t>5.	What are the characteristics of RNA? </a:t>
            </a:r>
          </a:p>
        </p:txBody>
      </p:sp>
    </p:spTree>
    <p:extLst>
      <p:ext uri="{BB962C8B-B14F-4D97-AF65-F5344CB8AC3E}">
        <p14:creationId xmlns:p14="http://schemas.microsoft.com/office/powerpoint/2010/main" val="3622207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686800" cy="5334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1143000" indent="-1143000" algn="l">
              <a:buAutoNum type="arabicPeriod" startAt="5"/>
            </a:pPr>
            <a:r>
              <a:rPr lang="en-US" sz="6400" dirty="0" smtClean="0">
                <a:solidFill>
                  <a:schemeClr val="tx1"/>
                </a:solidFill>
              </a:rPr>
              <a:t>What </a:t>
            </a:r>
            <a:r>
              <a:rPr lang="en-US" sz="6400" dirty="0">
                <a:solidFill>
                  <a:schemeClr val="tx1"/>
                </a:solidFill>
              </a:rPr>
              <a:t>are the characteristics of RNA</a:t>
            </a:r>
            <a:r>
              <a:rPr lang="en-US" sz="6400" dirty="0" smtClean="0">
                <a:solidFill>
                  <a:schemeClr val="tx1"/>
                </a:solidFill>
              </a:rPr>
              <a:t>?</a:t>
            </a:r>
          </a:p>
          <a:p>
            <a:pPr marL="857250" indent="-857250" algn="l">
              <a:buFont typeface="Arial" panose="020B0604020202020204" pitchFamily="34" charset="0"/>
              <a:buChar char="•"/>
            </a:pPr>
            <a:r>
              <a:rPr lang="en-US" sz="6400" dirty="0">
                <a:solidFill>
                  <a:schemeClr val="tx1"/>
                </a:solidFill>
              </a:rPr>
              <a:t> </a:t>
            </a:r>
            <a:r>
              <a:rPr lang="en-US" sz="6400" b="1" dirty="0">
                <a:solidFill>
                  <a:schemeClr val="tx1"/>
                </a:solidFill>
              </a:rPr>
              <a:t>Four bases, single stranded, ribose for 5 carbon sugar, phosphate group</a:t>
            </a:r>
          </a:p>
          <a:p>
            <a:pPr marL="857250" indent="-857250" algn="l">
              <a:buFont typeface="Arial" panose="020B0604020202020204" pitchFamily="34" charset="0"/>
              <a:buChar char="•"/>
            </a:pPr>
            <a:endParaRPr lang="en-US" sz="6400" dirty="0">
              <a:solidFill>
                <a:schemeClr val="tx1"/>
              </a:solidFill>
            </a:endParaRPr>
          </a:p>
        </p:txBody>
      </p:sp>
    </p:spTree>
    <p:extLst>
      <p:ext uri="{BB962C8B-B14F-4D97-AF65-F5344CB8AC3E}">
        <p14:creationId xmlns:p14="http://schemas.microsoft.com/office/powerpoint/2010/main" val="4038617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686800" cy="5334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1143000" indent="-1143000" algn="l">
              <a:buAutoNum type="arabicPeriod" startAt="5"/>
            </a:pPr>
            <a:r>
              <a:rPr lang="en-US" sz="6400" dirty="0" smtClean="0">
                <a:solidFill>
                  <a:schemeClr val="tx1"/>
                </a:solidFill>
              </a:rPr>
              <a:t>What </a:t>
            </a:r>
            <a:r>
              <a:rPr lang="en-US" sz="6400" dirty="0">
                <a:solidFill>
                  <a:schemeClr val="tx1"/>
                </a:solidFill>
              </a:rPr>
              <a:t>are the characteristics of RNA</a:t>
            </a:r>
            <a:r>
              <a:rPr lang="en-US" sz="6400" dirty="0" smtClean="0">
                <a:solidFill>
                  <a:schemeClr val="tx1"/>
                </a:solidFill>
              </a:rPr>
              <a:t>?</a:t>
            </a:r>
          </a:p>
          <a:p>
            <a:pPr marL="857250" indent="-857250" algn="l">
              <a:buFont typeface="Arial" panose="020B0604020202020204" pitchFamily="34" charset="0"/>
              <a:buChar char="•"/>
            </a:pPr>
            <a:r>
              <a:rPr lang="en-US" sz="6400" dirty="0">
                <a:solidFill>
                  <a:schemeClr val="tx1"/>
                </a:solidFill>
              </a:rPr>
              <a:t> </a:t>
            </a:r>
            <a:r>
              <a:rPr lang="en-US" sz="6400" b="1" dirty="0">
                <a:solidFill>
                  <a:schemeClr val="tx1"/>
                </a:solidFill>
              </a:rPr>
              <a:t>Four bases, single stranded, ribose for 5 carbon sugar, phosphate group</a:t>
            </a:r>
          </a:p>
          <a:p>
            <a:pPr marL="857250" indent="-857250" algn="l">
              <a:buFont typeface="Arial" panose="020B0604020202020204" pitchFamily="34" charset="0"/>
              <a:buChar char="•"/>
            </a:pPr>
            <a:endParaRPr lang="en-US" sz="6400" dirty="0">
              <a:solidFill>
                <a:schemeClr val="tx1"/>
              </a:solidFill>
            </a:endParaRPr>
          </a:p>
        </p:txBody>
      </p:sp>
    </p:spTree>
    <p:extLst>
      <p:ext uri="{BB962C8B-B14F-4D97-AF65-F5344CB8AC3E}">
        <p14:creationId xmlns:p14="http://schemas.microsoft.com/office/powerpoint/2010/main" val="4043886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686800" cy="5334000"/>
          </a:xfrm>
        </p:spPr>
        <p:style>
          <a:lnRef idx="1">
            <a:schemeClr val="accent2"/>
          </a:lnRef>
          <a:fillRef idx="2">
            <a:schemeClr val="accent2"/>
          </a:fillRef>
          <a:effectRef idx="1">
            <a:schemeClr val="accent2"/>
          </a:effectRef>
          <a:fontRef idx="minor">
            <a:schemeClr val="dk1"/>
          </a:fontRef>
        </p:style>
        <p:txBody>
          <a:bodyPr>
            <a:normAutofit/>
          </a:bodyPr>
          <a:lstStyle/>
          <a:p>
            <a:pPr lvl="0" algn="l"/>
            <a:r>
              <a:rPr lang="en-US" sz="6600" dirty="0" smtClean="0"/>
              <a:t>6.How </a:t>
            </a:r>
            <a:r>
              <a:rPr lang="en-US" sz="6600" dirty="0"/>
              <a:t>are DNA &amp; RNA different? </a:t>
            </a:r>
            <a:endParaRPr lang="en-US" sz="6400" dirty="0">
              <a:solidFill>
                <a:schemeClr val="tx1"/>
              </a:solidFill>
            </a:endParaRPr>
          </a:p>
        </p:txBody>
      </p:sp>
    </p:spTree>
    <p:extLst>
      <p:ext uri="{BB962C8B-B14F-4D97-AF65-F5344CB8AC3E}">
        <p14:creationId xmlns:p14="http://schemas.microsoft.com/office/powerpoint/2010/main" val="4243591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lvl="0" algn="l"/>
            <a:r>
              <a:rPr lang="en-US" sz="6600" dirty="0" smtClean="0"/>
              <a:t>6.How </a:t>
            </a:r>
            <a:r>
              <a:rPr lang="en-US" sz="6600" dirty="0"/>
              <a:t>are DNA &amp; RNA different? </a:t>
            </a:r>
            <a:endParaRPr lang="en-US" sz="6600" dirty="0" smtClean="0"/>
          </a:p>
          <a:p>
            <a:pPr marL="857250" lvl="0" indent="-857250" algn="l">
              <a:buFont typeface="Arial" panose="020B0604020202020204" pitchFamily="34" charset="0"/>
              <a:buChar char="•"/>
            </a:pPr>
            <a:r>
              <a:rPr lang="en-US" sz="6400" dirty="0">
                <a:solidFill>
                  <a:schemeClr val="tx1"/>
                </a:solidFill>
              </a:rPr>
              <a:t>DNA-double stranded, RNA- single </a:t>
            </a:r>
            <a:r>
              <a:rPr lang="en-US" sz="6400" dirty="0" smtClean="0">
                <a:solidFill>
                  <a:schemeClr val="tx1"/>
                </a:solidFill>
              </a:rPr>
              <a:t>stranded</a:t>
            </a:r>
          </a:p>
          <a:p>
            <a:pPr marL="857250" lvl="0" indent="-857250" algn="l">
              <a:buFont typeface="Arial" panose="020B0604020202020204" pitchFamily="34" charset="0"/>
              <a:buChar char="•"/>
            </a:pPr>
            <a:r>
              <a:rPr lang="en-US" sz="6400" dirty="0" smtClean="0">
                <a:solidFill>
                  <a:schemeClr val="tx1"/>
                </a:solidFill>
              </a:rPr>
              <a:t>DNA- </a:t>
            </a:r>
            <a:r>
              <a:rPr lang="en-US" sz="6400" dirty="0">
                <a:solidFill>
                  <a:schemeClr val="tx1"/>
                </a:solidFill>
              </a:rPr>
              <a:t>deoxyribose, RNA-ribose, </a:t>
            </a:r>
            <a:endParaRPr lang="en-US" sz="6400" dirty="0" smtClean="0">
              <a:solidFill>
                <a:schemeClr val="tx1"/>
              </a:solidFill>
            </a:endParaRPr>
          </a:p>
          <a:p>
            <a:pPr marL="857250" lvl="0" indent="-857250" algn="l">
              <a:buFont typeface="Arial" panose="020B0604020202020204" pitchFamily="34" charset="0"/>
              <a:buChar char="•"/>
            </a:pPr>
            <a:r>
              <a:rPr lang="en-US" sz="6400" dirty="0" smtClean="0">
                <a:solidFill>
                  <a:schemeClr val="tx1"/>
                </a:solidFill>
              </a:rPr>
              <a:t>RNA-uracil</a:t>
            </a:r>
            <a:r>
              <a:rPr lang="en-US" sz="6400" dirty="0">
                <a:solidFill>
                  <a:schemeClr val="tx1"/>
                </a:solidFill>
              </a:rPr>
              <a:t>, DNA- thymine</a:t>
            </a:r>
          </a:p>
          <a:p>
            <a:pPr marL="857250" lvl="0" indent="-857250" algn="l">
              <a:buFont typeface="Arial" panose="020B0604020202020204" pitchFamily="34" charset="0"/>
              <a:buChar char="•"/>
            </a:pPr>
            <a:endParaRPr lang="en-US" sz="6400" dirty="0">
              <a:solidFill>
                <a:schemeClr val="tx1"/>
              </a:solidFill>
            </a:endParaRPr>
          </a:p>
          <a:p>
            <a:pPr marL="857250" lvl="0" indent="-857250" algn="l">
              <a:buFont typeface="Arial" panose="020B0604020202020204" pitchFamily="34" charset="0"/>
              <a:buChar char="•"/>
            </a:pPr>
            <a:endParaRPr lang="en-US" sz="6400" dirty="0">
              <a:solidFill>
                <a:schemeClr val="tx1"/>
              </a:solidFill>
            </a:endParaRPr>
          </a:p>
        </p:txBody>
      </p:sp>
    </p:spTree>
    <p:extLst>
      <p:ext uri="{BB962C8B-B14F-4D97-AF65-F5344CB8AC3E}">
        <p14:creationId xmlns:p14="http://schemas.microsoft.com/office/powerpoint/2010/main" val="24511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lvl="0"/>
            <a:r>
              <a:rPr lang="en-US" sz="6600" dirty="0" smtClean="0"/>
              <a:t>7. What </a:t>
            </a:r>
            <a:r>
              <a:rPr lang="en-US" sz="6600" dirty="0"/>
              <a:t>base is found in RNA but not in DNA? </a:t>
            </a:r>
          </a:p>
        </p:txBody>
      </p:sp>
    </p:spTree>
    <p:extLst>
      <p:ext uri="{BB962C8B-B14F-4D97-AF65-F5344CB8AC3E}">
        <p14:creationId xmlns:p14="http://schemas.microsoft.com/office/powerpoint/2010/main" val="1342486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lvl="0" algn="l"/>
            <a:r>
              <a:rPr lang="en-US" sz="6600" dirty="0" smtClean="0"/>
              <a:t>7. What </a:t>
            </a:r>
            <a:r>
              <a:rPr lang="en-US" sz="6600" dirty="0"/>
              <a:t>base is found in RNA but not in DNA? </a:t>
            </a:r>
            <a:endParaRPr lang="en-US" sz="6600" dirty="0" smtClean="0"/>
          </a:p>
          <a:p>
            <a:pPr marL="857250" lvl="0" indent="-857250" algn="l">
              <a:buFont typeface="Arial" panose="020B0604020202020204" pitchFamily="34" charset="0"/>
              <a:buChar char="•"/>
            </a:pPr>
            <a:r>
              <a:rPr lang="en-US" sz="6600" dirty="0" smtClean="0"/>
              <a:t>uracil</a:t>
            </a:r>
            <a:endParaRPr lang="en-US" sz="6600" dirty="0"/>
          </a:p>
        </p:txBody>
      </p:sp>
    </p:spTree>
    <p:extLst>
      <p:ext uri="{BB962C8B-B14F-4D97-AF65-F5344CB8AC3E}">
        <p14:creationId xmlns:p14="http://schemas.microsoft.com/office/powerpoint/2010/main" val="567161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dotDmnd">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9126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pPr algn="ctr"/>
            <a:r>
              <a:rPr lang="en-US" dirty="0" smtClean="0"/>
              <a:t>Genotype vs. Phenotype</a:t>
            </a:r>
            <a:endParaRPr lang="en-US" dirty="0"/>
          </a:p>
        </p:txBody>
      </p:sp>
      <p:sp>
        <p:nvSpPr>
          <p:cNvPr id="5" name="Text Placeholder 4"/>
          <p:cNvSpPr>
            <a:spLocks noGrp="1"/>
          </p:cNvSpPr>
          <p:nvPr>
            <p:ph type="body" idx="1"/>
          </p:nvPr>
        </p:nvSpPr>
        <p:spPr>
          <a:xfrm>
            <a:off x="457200" y="990600"/>
            <a:ext cx="3657600" cy="639762"/>
          </a:xfrm>
        </p:spPr>
        <p:txBody>
          <a:bodyPr/>
          <a:lstStyle/>
          <a:p>
            <a:r>
              <a:rPr lang="en-US" sz="4400" dirty="0" smtClean="0"/>
              <a:t>Phenotype</a:t>
            </a:r>
            <a:endParaRPr lang="en-US" sz="4400" dirty="0"/>
          </a:p>
        </p:txBody>
      </p:sp>
      <p:sp>
        <p:nvSpPr>
          <p:cNvPr id="3" name="Content Placeholder 2"/>
          <p:cNvSpPr>
            <a:spLocks noGrp="1"/>
          </p:cNvSpPr>
          <p:nvPr>
            <p:ph sz="half" idx="2"/>
          </p:nvPr>
        </p:nvSpPr>
        <p:spPr>
          <a:xfrm>
            <a:off x="152400" y="1828800"/>
            <a:ext cx="3200400" cy="429736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4000" dirty="0" smtClean="0">
                <a:solidFill>
                  <a:srgbClr val="FF0000"/>
                </a:solidFill>
              </a:rPr>
              <a:t>Physical</a:t>
            </a:r>
            <a:r>
              <a:rPr lang="en-US" sz="4000" dirty="0" smtClean="0"/>
              <a:t> traits</a:t>
            </a:r>
          </a:p>
          <a:p>
            <a:r>
              <a:rPr lang="en-US" sz="4000" dirty="0" smtClean="0"/>
              <a:t>What you can see with your </a:t>
            </a:r>
            <a:r>
              <a:rPr lang="en-US" sz="4000" dirty="0" smtClean="0"/>
              <a:t>eyes</a:t>
            </a:r>
          </a:p>
          <a:p>
            <a:r>
              <a:rPr lang="en-US" sz="4000" dirty="0" smtClean="0"/>
              <a:t>Ex. Brown, green, tall</a:t>
            </a:r>
            <a:endParaRPr lang="en-US" sz="4000" dirty="0"/>
          </a:p>
        </p:txBody>
      </p:sp>
      <p:sp>
        <p:nvSpPr>
          <p:cNvPr id="6" name="Text Placeholder 5"/>
          <p:cNvSpPr>
            <a:spLocks noGrp="1"/>
          </p:cNvSpPr>
          <p:nvPr>
            <p:ph type="body" sz="quarter" idx="3"/>
          </p:nvPr>
        </p:nvSpPr>
        <p:spPr>
          <a:xfrm>
            <a:off x="4114800" y="990600"/>
            <a:ext cx="3657600" cy="639762"/>
          </a:xfrm>
        </p:spPr>
        <p:txBody>
          <a:bodyPr/>
          <a:lstStyle/>
          <a:p>
            <a:r>
              <a:rPr lang="en-US" sz="4400" dirty="0"/>
              <a:t>G</a:t>
            </a:r>
            <a:r>
              <a:rPr lang="en-US" sz="4400" dirty="0" smtClean="0"/>
              <a:t>enotype</a:t>
            </a:r>
            <a:endParaRPr lang="en-US" sz="4400" dirty="0"/>
          </a:p>
        </p:txBody>
      </p:sp>
      <p:sp>
        <p:nvSpPr>
          <p:cNvPr id="4" name="Content Placeholder 3"/>
          <p:cNvSpPr>
            <a:spLocks noGrp="1"/>
          </p:cNvSpPr>
          <p:nvPr>
            <p:ph sz="quarter" idx="4"/>
          </p:nvPr>
        </p:nvSpPr>
        <p:spPr>
          <a:xfrm>
            <a:off x="3505200" y="1676400"/>
            <a:ext cx="5029200" cy="5164183"/>
          </a:xfrm>
        </p:spPr>
        <p:style>
          <a:lnRef idx="2">
            <a:schemeClr val="dk1"/>
          </a:lnRef>
          <a:fillRef idx="1">
            <a:schemeClr val="lt1"/>
          </a:fillRef>
          <a:effectRef idx="0">
            <a:schemeClr val="dk1"/>
          </a:effectRef>
          <a:fontRef idx="minor">
            <a:schemeClr val="dk1"/>
          </a:fontRef>
        </p:style>
        <p:txBody>
          <a:bodyPr>
            <a:noAutofit/>
          </a:bodyPr>
          <a:lstStyle/>
          <a:p>
            <a:r>
              <a:rPr lang="en-US" sz="3600" dirty="0" smtClean="0">
                <a:solidFill>
                  <a:srgbClr val="FF0000"/>
                </a:solidFill>
              </a:rPr>
              <a:t>Genetic Combinations</a:t>
            </a:r>
          </a:p>
          <a:p>
            <a:r>
              <a:rPr lang="en-US" sz="3600" dirty="0"/>
              <a:t>Represented by the two letters in each box of a Punnett Square</a:t>
            </a:r>
          </a:p>
          <a:p>
            <a:r>
              <a:rPr lang="en-US" sz="3600" dirty="0"/>
              <a:t>Ex. TT, Tt, </a:t>
            </a:r>
            <a:r>
              <a:rPr lang="en-US" sz="3600" dirty="0" err="1" smtClean="0"/>
              <a:t>tt</a:t>
            </a:r>
            <a:endParaRPr lang="en-US" sz="3600" dirty="0" smtClean="0"/>
          </a:p>
          <a:p>
            <a:r>
              <a:rPr lang="en-US" sz="3600" dirty="0" smtClean="0"/>
              <a:t>Expressed </a:t>
            </a:r>
            <a:r>
              <a:rPr lang="en-US" sz="3600" dirty="0"/>
              <a:t>on the </a:t>
            </a:r>
            <a:r>
              <a:rPr lang="en-US" sz="3600" dirty="0" smtClean="0"/>
              <a:t>gene  (</a:t>
            </a:r>
            <a:r>
              <a:rPr lang="en-US" sz="3600" b="1" dirty="0" smtClean="0"/>
              <a:t>Genes </a:t>
            </a:r>
            <a:r>
              <a:rPr lang="en-US" sz="3600" b="1" dirty="0"/>
              <a:t>are </a:t>
            </a:r>
            <a:r>
              <a:rPr lang="en-US" sz="3600" b="1" dirty="0" smtClean="0"/>
              <a:t>segments of chromosomes)</a:t>
            </a:r>
            <a:endParaRPr lang="en-US" sz="3600" b="1" dirty="0"/>
          </a:p>
        </p:txBody>
      </p:sp>
    </p:spTree>
    <p:extLst>
      <p:ext uri="{BB962C8B-B14F-4D97-AF65-F5344CB8AC3E}">
        <p14:creationId xmlns:p14="http://schemas.microsoft.com/office/powerpoint/2010/main" val="193977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9800" y="304800"/>
            <a:ext cx="4876800" cy="1470025"/>
          </a:xfrm>
        </p:spPr>
        <p:style>
          <a:lnRef idx="1">
            <a:schemeClr val="accent2"/>
          </a:lnRef>
          <a:fillRef idx="2">
            <a:schemeClr val="accent2"/>
          </a:fillRef>
          <a:effectRef idx="1">
            <a:schemeClr val="accent2"/>
          </a:effectRef>
          <a:fontRef idx="minor">
            <a:schemeClr val="dk1"/>
          </a:fontRef>
        </p:style>
        <p:txBody>
          <a:bodyPr/>
          <a:lstStyle/>
          <a:p>
            <a:r>
              <a:rPr lang="en-US" dirty="0" smtClean="0"/>
              <a:t>Standard</a:t>
            </a:r>
            <a:endParaRPr lang="en-US" dirty="0"/>
          </a:p>
        </p:txBody>
      </p:sp>
      <p:sp>
        <p:nvSpPr>
          <p:cNvPr id="5" name="Subtitle 4"/>
          <p:cNvSpPr>
            <a:spLocks noGrp="1"/>
          </p:cNvSpPr>
          <p:nvPr>
            <p:ph type="subTitle" idx="1"/>
          </p:nvPr>
        </p:nvSpPr>
        <p:spPr>
          <a:xfrm>
            <a:off x="1371600" y="3429000"/>
            <a:ext cx="6400800" cy="17526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solidFill>
                  <a:schemeClr val="tx1"/>
                </a:solidFill>
              </a:rPr>
              <a:t>SB2</a:t>
            </a:r>
            <a:endParaRPr lang="en-US" sz="4800" dirty="0">
              <a:solidFill>
                <a:schemeClr val="tx1"/>
              </a:solidFill>
            </a:endParaRPr>
          </a:p>
        </p:txBody>
      </p:sp>
    </p:spTree>
    <p:extLst>
      <p:ext uri="{BB962C8B-B14F-4D97-AF65-F5344CB8AC3E}">
        <p14:creationId xmlns:p14="http://schemas.microsoft.com/office/powerpoint/2010/main" val="906804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Allele</a:t>
            </a:r>
            <a:endParaRPr lang="en-US" dirty="0"/>
          </a:p>
        </p:txBody>
      </p:sp>
      <p:sp>
        <p:nvSpPr>
          <p:cNvPr id="3" name="Content Placeholder 2"/>
          <p:cNvSpPr>
            <a:spLocks noGrp="1"/>
          </p:cNvSpPr>
          <p:nvPr>
            <p:ph idx="1"/>
          </p:nvPr>
        </p:nvSpPr>
        <p:spPr>
          <a:xfrm>
            <a:off x="0" y="1066800"/>
            <a:ext cx="8458200" cy="5791200"/>
          </a:xfrm>
        </p:spPr>
        <p:style>
          <a:lnRef idx="1">
            <a:schemeClr val="accent1"/>
          </a:lnRef>
          <a:fillRef idx="2">
            <a:schemeClr val="accent1"/>
          </a:fillRef>
          <a:effectRef idx="1">
            <a:schemeClr val="accent1"/>
          </a:effectRef>
          <a:fontRef idx="minor">
            <a:schemeClr val="dk1"/>
          </a:fontRef>
        </p:style>
        <p:txBody>
          <a:bodyPr>
            <a:noAutofit/>
          </a:bodyPr>
          <a:lstStyle/>
          <a:p>
            <a:r>
              <a:rPr lang="en-US" sz="3200" dirty="0" smtClean="0"/>
              <a:t>Forms</a:t>
            </a:r>
            <a:r>
              <a:rPr lang="en-US" sz="3200" dirty="0" smtClean="0"/>
              <a:t> </a:t>
            </a:r>
            <a:r>
              <a:rPr lang="en-US" sz="3200" dirty="0" smtClean="0"/>
              <a:t>of gene</a:t>
            </a:r>
          </a:p>
          <a:p>
            <a:r>
              <a:rPr lang="en-US" sz="3200" dirty="0" smtClean="0"/>
              <a:t>Example (s):</a:t>
            </a:r>
            <a:endParaRPr lang="en-US" sz="3200" dirty="0" smtClean="0"/>
          </a:p>
          <a:p>
            <a:r>
              <a:rPr lang="en-US" sz="3200" dirty="0" smtClean="0"/>
              <a:t>Gene: Hair Color		Gene: Flower Color</a:t>
            </a:r>
          </a:p>
          <a:p>
            <a:endParaRPr lang="en-US" sz="3200" dirty="0" smtClean="0"/>
          </a:p>
          <a:p>
            <a:r>
              <a:rPr lang="en-US" sz="3200" dirty="0" smtClean="0"/>
              <a:t>Alleles:			</a:t>
            </a:r>
            <a:r>
              <a:rPr lang="en-US" sz="3200" dirty="0" smtClean="0"/>
              <a:t>		Alleles</a:t>
            </a:r>
            <a:r>
              <a:rPr lang="en-US" sz="3200" dirty="0" smtClean="0"/>
              <a:t>:</a:t>
            </a:r>
          </a:p>
          <a:p>
            <a:r>
              <a:rPr lang="en-US" sz="3200" dirty="0" smtClean="0"/>
              <a:t>Brown		</a:t>
            </a:r>
            <a:r>
              <a:rPr lang="en-US" sz="3200" dirty="0" smtClean="0"/>
              <a:t>			Purple</a:t>
            </a:r>
            <a:endParaRPr lang="en-US" sz="3200" dirty="0" smtClean="0"/>
          </a:p>
          <a:p>
            <a:r>
              <a:rPr lang="en-US" sz="3200" dirty="0" smtClean="0"/>
              <a:t>Blonde			</a:t>
            </a:r>
            <a:r>
              <a:rPr lang="en-US" sz="3200" dirty="0" smtClean="0"/>
              <a:t>		White</a:t>
            </a:r>
            <a:endParaRPr lang="en-US" sz="3200" dirty="0" smtClean="0"/>
          </a:p>
          <a:p>
            <a:r>
              <a:rPr lang="en-US" sz="3200" dirty="0" smtClean="0"/>
              <a:t>Black			</a:t>
            </a:r>
            <a:r>
              <a:rPr lang="en-US" sz="3200" dirty="0" smtClean="0"/>
              <a:t>		Pink</a:t>
            </a:r>
            <a:endParaRPr lang="en-US" sz="3200" dirty="0" smtClean="0"/>
          </a:p>
          <a:p>
            <a:r>
              <a:rPr lang="en-US" sz="3200" dirty="0" smtClean="0"/>
              <a:t>Red</a:t>
            </a:r>
          </a:p>
        </p:txBody>
      </p:sp>
    </p:spTree>
    <p:extLst>
      <p:ext uri="{BB962C8B-B14F-4D97-AF65-F5344CB8AC3E}">
        <p14:creationId xmlns:p14="http://schemas.microsoft.com/office/powerpoint/2010/main" val="2481783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vs. Recessive Allele</a:t>
            </a:r>
            <a:endParaRPr lang="en-US" dirty="0"/>
          </a:p>
        </p:txBody>
      </p:sp>
      <p:sp>
        <p:nvSpPr>
          <p:cNvPr id="3" name="Content Placeholder 2"/>
          <p:cNvSpPr>
            <a:spLocks noGrp="1"/>
          </p:cNvSpPr>
          <p:nvPr>
            <p:ph sz="half" idx="1"/>
          </p:nvPr>
        </p:nvSpPr>
        <p:spPr>
          <a:xfrm>
            <a:off x="152400" y="1536192"/>
            <a:ext cx="3962400" cy="459028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sz="3200" b="1" dirty="0" smtClean="0"/>
              <a:t>Seen in 1</a:t>
            </a:r>
            <a:r>
              <a:rPr lang="en-US" sz="3200" b="1" baseline="30000" dirty="0" smtClean="0"/>
              <a:t>st</a:t>
            </a:r>
            <a:r>
              <a:rPr lang="en-US" sz="3200" b="1" dirty="0" smtClean="0"/>
              <a:t> Generation</a:t>
            </a:r>
          </a:p>
          <a:p>
            <a:r>
              <a:rPr lang="en-US" sz="3200" b="1" dirty="0" smtClean="0"/>
              <a:t>Hides the recessive allele</a:t>
            </a:r>
          </a:p>
          <a:p>
            <a:pPr marL="114300" indent="0">
              <a:buNone/>
            </a:pPr>
            <a:endParaRPr lang="en-US" sz="3200" b="1" dirty="0" smtClean="0"/>
          </a:p>
          <a:p>
            <a:pPr marL="114300" indent="0">
              <a:buNone/>
            </a:pPr>
            <a:r>
              <a:rPr lang="en-US" sz="3200" b="1" dirty="0" smtClean="0"/>
              <a:t>Example:</a:t>
            </a:r>
          </a:p>
          <a:p>
            <a:pPr marL="114300" indent="0">
              <a:buNone/>
            </a:pPr>
            <a:r>
              <a:rPr lang="en-US" sz="3200" b="1" dirty="0" smtClean="0"/>
              <a:t>Tall is dominant over short </a:t>
            </a:r>
            <a:endParaRPr lang="en-US" sz="3200" b="1" dirty="0" smtClean="0"/>
          </a:p>
          <a:p>
            <a:endParaRPr lang="en-US" sz="3200" b="1" dirty="0"/>
          </a:p>
          <a:p>
            <a:r>
              <a:rPr lang="en-US" sz="3200" b="1" dirty="0" smtClean="0"/>
              <a:t>We </a:t>
            </a:r>
            <a:r>
              <a:rPr lang="en-US" sz="3200" b="1" dirty="0" smtClean="0"/>
              <a:t>“write” the dominant </a:t>
            </a:r>
            <a:r>
              <a:rPr lang="en-US" sz="3200" b="1" dirty="0" smtClean="0"/>
              <a:t>alleles with a capital </a:t>
            </a:r>
            <a:r>
              <a:rPr lang="en-US" sz="3200" b="1" dirty="0" smtClean="0"/>
              <a:t>letter </a:t>
            </a:r>
            <a:r>
              <a:rPr lang="en-US" sz="3200" dirty="0" smtClean="0"/>
              <a:t>(T)</a:t>
            </a:r>
            <a:endParaRPr lang="en-US" sz="3200" dirty="0"/>
          </a:p>
        </p:txBody>
      </p:sp>
      <p:sp>
        <p:nvSpPr>
          <p:cNvPr id="4" name="Content Placeholder 3"/>
          <p:cNvSpPr>
            <a:spLocks noGrp="1"/>
          </p:cNvSpPr>
          <p:nvPr>
            <p:ph sz="half" idx="2"/>
          </p:nvPr>
        </p:nvSpPr>
        <p:spPr>
          <a:xfrm>
            <a:off x="4267200" y="1524000"/>
            <a:ext cx="4191000" cy="4602480"/>
          </a:xfrm>
        </p:spPr>
        <p:style>
          <a:lnRef idx="1">
            <a:schemeClr val="accent1"/>
          </a:lnRef>
          <a:fillRef idx="2">
            <a:schemeClr val="accent1"/>
          </a:fillRef>
          <a:effectRef idx="1">
            <a:schemeClr val="accent1"/>
          </a:effectRef>
          <a:fontRef idx="minor">
            <a:schemeClr val="dk1"/>
          </a:fontRef>
        </p:style>
        <p:txBody>
          <a:bodyPr>
            <a:noAutofit/>
          </a:bodyPr>
          <a:lstStyle/>
          <a:p>
            <a:r>
              <a:rPr lang="en-US" sz="2700" b="1" dirty="0" smtClean="0"/>
              <a:t>Seen in  the 2</a:t>
            </a:r>
            <a:r>
              <a:rPr lang="en-US" sz="2700" b="1" baseline="30000" dirty="0" smtClean="0"/>
              <a:t>nd</a:t>
            </a:r>
            <a:r>
              <a:rPr lang="en-US" sz="2700" b="1" dirty="0" smtClean="0"/>
              <a:t> Generation</a:t>
            </a:r>
          </a:p>
          <a:p>
            <a:r>
              <a:rPr lang="en-US" sz="2700" b="1" dirty="0" smtClean="0"/>
              <a:t>Hidden by the dominant allele</a:t>
            </a:r>
          </a:p>
          <a:p>
            <a:pPr marL="114300" indent="0">
              <a:buNone/>
            </a:pPr>
            <a:r>
              <a:rPr lang="en-US" sz="2700" b="1" dirty="0" smtClean="0"/>
              <a:t>Example:</a:t>
            </a:r>
          </a:p>
          <a:p>
            <a:pPr marL="114300" indent="0">
              <a:buNone/>
            </a:pPr>
            <a:r>
              <a:rPr lang="en-US" sz="2700" b="1" dirty="0" smtClean="0"/>
              <a:t>Tall is dominant over short</a:t>
            </a:r>
          </a:p>
          <a:p>
            <a:pPr marL="114300" indent="0">
              <a:buNone/>
            </a:pPr>
            <a:endParaRPr lang="en-US" sz="2700" b="1" dirty="0"/>
          </a:p>
          <a:p>
            <a:pPr marL="114300" indent="0">
              <a:buNone/>
            </a:pPr>
            <a:r>
              <a:rPr lang="en-US" sz="2700" b="1" dirty="0" smtClean="0"/>
              <a:t>We “write” the recessive alleles with a lower case letter (t)</a:t>
            </a:r>
            <a:endParaRPr lang="en-US" sz="2700" b="1" dirty="0"/>
          </a:p>
        </p:txBody>
      </p:sp>
    </p:spTree>
    <p:extLst>
      <p:ext uri="{BB962C8B-B14F-4D97-AF65-F5344CB8AC3E}">
        <p14:creationId xmlns:p14="http://schemas.microsoft.com/office/powerpoint/2010/main" val="1266536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Heterozygous  vs. Homozygous</a:t>
            </a:r>
            <a:endParaRPr lang="en-US" dirty="0"/>
          </a:p>
        </p:txBody>
      </p:sp>
      <p:sp>
        <p:nvSpPr>
          <p:cNvPr id="3" name="Content Placeholder 2"/>
          <p:cNvSpPr>
            <a:spLocks noGrp="1"/>
          </p:cNvSpPr>
          <p:nvPr>
            <p:ph sz="half" idx="1"/>
          </p:nvPr>
        </p:nvSpPr>
        <p:spPr>
          <a:xfrm>
            <a:off x="457200" y="1536192"/>
            <a:ext cx="3657600" cy="4864608"/>
          </a:xfrm>
          <a:ln w="76200">
            <a:solidFill>
              <a:schemeClr val="tx1"/>
            </a:solidFill>
          </a:ln>
        </p:spPr>
        <p:style>
          <a:lnRef idx="1">
            <a:schemeClr val="dk1"/>
          </a:lnRef>
          <a:fillRef idx="2">
            <a:schemeClr val="dk1"/>
          </a:fillRef>
          <a:effectRef idx="1">
            <a:schemeClr val="dk1"/>
          </a:effectRef>
          <a:fontRef idx="minor">
            <a:schemeClr val="dk1"/>
          </a:fontRef>
        </p:style>
        <p:txBody>
          <a:bodyPr>
            <a:normAutofit fontScale="92500"/>
          </a:bodyPr>
          <a:lstStyle/>
          <a:p>
            <a:r>
              <a:rPr lang="en-US" sz="4000" dirty="0" smtClean="0"/>
              <a:t>Hetero = different</a:t>
            </a:r>
          </a:p>
          <a:p>
            <a:endParaRPr lang="en-US" sz="4000" dirty="0"/>
          </a:p>
          <a:p>
            <a:r>
              <a:rPr lang="en-US" sz="4000" dirty="0" smtClean="0"/>
              <a:t>Different alleles</a:t>
            </a:r>
          </a:p>
          <a:p>
            <a:endParaRPr lang="en-US" sz="4000" dirty="0"/>
          </a:p>
          <a:p>
            <a:r>
              <a:rPr lang="en-US" sz="4000" dirty="0" smtClean="0"/>
              <a:t>Ex. Bb, </a:t>
            </a:r>
            <a:r>
              <a:rPr lang="en-US" sz="4000" dirty="0" err="1" smtClean="0"/>
              <a:t>Gg</a:t>
            </a:r>
            <a:r>
              <a:rPr lang="en-US" sz="4000" dirty="0" smtClean="0"/>
              <a:t>, </a:t>
            </a:r>
            <a:r>
              <a:rPr lang="en-US" sz="4000" dirty="0" err="1" smtClean="0"/>
              <a:t>Ff</a:t>
            </a:r>
            <a:r>
              <a:rPr lang="en-US" sz="4000" dirty="0" smtClean="0"/>
              <a:t>, </a:t>
            </a:r>
            <a:r>
              <a:rPr lang="en-US" sz="4000" dirty="0" err="1" smtClean="0"/>
              <a:t>Tt</a:t>
            </a:r>
            <a:endParaRPr lang="en-US" sz="4000" dirty="0"/>
          </a:p>
        </p:txBody>
      </p:sp>
      <p:sp>
        <p:nvSpPr>
          <p:cNvPr id="5" name="Content Placeholder 2"/>
          <p:cNvSpPr>
            <a:spLocks noGrp="1"/>
          </p:cNvSpPr>
          <p:nvPr>
            <p:ph sz="half" idx="2"/>
          </p:nvPr>
        </p:nvSpPr>
        <p:spPr>
          <a:xfrm>
            <a:off x="4419600" y="1536192"/>
            <a:ext cx="3657600" cy="4940808"/>
          </a:xfrm>
          <a:ln w="76200"/>
        </p:spPr>
        <p:style>
          <a:lnRef idx="1">
            <a:schemeClr val="dk1"/>
          </a:lnRef>
          <a:fillRef idx="2">
            <a:schemeClr val="dk1"/>
          </a:fillRef>
          <a:effectRef idx="1">
            <a:schemeClr val="dk1"/>
          </a:effectRef>
          <a:fontRef idx="minor">
            <a:schemeClr val="dk1"/>
          </a:fontRef>
        </p:style>
        <p:txBody>
          <a:bodyPr>
            <a:normAutofit fontScale="92500"/>
          </a:bodyPr>
          <a:lstStyle/>
          <a:p>
            <a:r>
              <a:rPr lang="en-US" sz="4000" dirty="0" smtClean="0"/>
              <a:t>Homo = </a:t>
            </a:r>
            <a:endParaRPr lang="en-US" sz="4000" dirty="0" smtClean="0"/>
          </a:p>
          <a:p>
            <a:pPr marL="114300" indent="0">
              <a:buNone/>
            </a:pPr>
            <a:r>
              <a:rPr lang="en-US" sz="4000" dirty="0" smtClean="0"/>
              <a:t>   same</a:t>
            </a:r>
            <a:endParaRPr lang="en-US" sz="4000" dirty="0" smtClean="0"/>
          </a:p>
          <a:p>
            <a:endParaRPr lang="en-US" sz="4000" dirty="0"/>
          </a:p>
          <a:p>
            <a:r>
              <a:rPr lang="en-US" sz="4000" dirty="0" smtClean="0"/>
              <a:t>Same alleles</a:t>
            </a:r>
          </a:p>
          <a:p>
            <a:endParaRPr lang="en-US" sz="4000" dirty="0"/>
          </a:p>
          <a:p>
            <a:r>
              <a:rPr lang="en-US" sz="4000" dirty="0" smtClean="0"/>
              <a:t>Ex. BB, HH, </a:t>
            </a:r>
            <a:r>
              <a:rPr lang="en-US" sz="4000" dirty="0" err="1" smtClean="0"/>
              <a:t>aa</a:t>
            </a:r>
            <a:r>
              <a:rPr lang="en-US" sz="4000" dirty="0" smtClean="0"/>
              <a:t>, </a:t>
            </a:r>
            <a:r>
              <a:rPr lang="en-US" sz="4000" dirty="0" err="1" smtClean="0"/>
              <a:t>kk</a:t>
            </a:r>
            <a:r>
              <a:rPr lang="en-US" sz="4000" dirty="0" smtClean="0"/>
              <a:t>, </a:t>
            </a:r>
            <a:r>
              <a:rPr lang="en-US" sz="4000" dirty="0" err="1" smtClean="0"/>
              <a:t>gg</a:t>
            </a:r>
            <a:endParaRPr lang="en-US" sz="4000" dirty="0"/>
          </a:p>
        </p:txBody>
      </p:sp>
    </p:spTree>
    <p:extLst>
      <p:ext uri="{BB962C8B-B14F-4D97-AF65-F5344CB8AC3E}">
        <p14:creationId xmlns:p14="http://schemas.microsoft.com/office/powerpoint/2010/main" val="3216616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48"/>
            <a:ext cx="9144000" cy="1043152"/>
          </a:xfrm>
        </p:spPr>
        <p:style>
          <a:lnRef idx="2">
            <a:schemeClr val="accent1"/>
          </a:lnRef>
          <a:fillRef idx="1">
            <a:schemeClr val="lt1"/>
          </a:fillRef>
          <a:effectRef idx="0">
            <a:schemeClr val="accent1"/>
          </a:effectRef>
          <a:fontRef idx="minor">
            <a:schemeClr val="dk1"/>
          </a:fontRef>
        </p:style>
        <p:txBody>
          <a:bodyPr/>
          <a:lstStyle/>
          <a:p>
            <a:r>
              <a:rPr lang="en-US" dirty="0" smtClean="0"/>
              <a:t>Genetics of a </a:t>
            </a:r>
            <a:r>
              <a:rPr lang="en-US" dirty="0"/>
              <a:t>C</a:t>
            </a:r>
            <a:r>
              <a:rPr lang="en-US" dirty="0" smtClean="0"/>
              <a:t>artoon Character (I Do)</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6" y="905341"/>
            <a:ext cx="9296400" cy="5952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H="1">
            <a:off x="7010400" y="838200"/>
            <a:ext cx="838200" cy="1752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3400" y="3128729"/>
            <a:ext cx="1407631" cy="584775"/>
          </a:xfrm>
          <a:prstGeom prst="rect">
            <a:avLst/>
          </a:prstGeom>
          <a:noFill/>
        </p:spPr>
        <p:txBody>
          <a:bodyPr wrap="square" rtlCol="0">
            <a:spAutoFit/>
          </a:bodyPr>
          <a:lstStyle/>
          <a:p>
            <a:r>
              <a:rPr lang="en-US" sz="3200" dirty="0" smtClean="0"/>
              <a:t>We Do</a:t>
            </a:r>
            <a:endParaRPr lang="en-US" sz="3200" dirty="0"/>
          </a:p>
        </p:txBody>
      </p:sp>
      <p:cxnSp>
        <p:nvCxnSpPr>
          <p:cNvPr id="12" name="Straight Arrow Connector 11"/>
          <p:cNvCxnSpPr/>
          <p:nvPr/>
        </p:nvCxnSpPr>
        <p:spPr>
          <a:xfrm flipH="1">
            <a:off x="533400" y="3729270"/>
            <a:ext cx="511624" cy="183333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533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style>
          <a:lnRef idx="0">
            <a:schemeClr val="accent1"/>
          </a:lnRef>
          <a:fillRef idx="3">
            <a:schemeClr val="accent1"/>
          </a:fillRef>
          <a:effectRef idx="3">
            <a:schemeClr val="accent1"/>
          </a:effectRef>
          <a:fontRef idx="minor">
            <a:schemeClr val="lt1"/>
          </a:fontRef>
        </p:style>
        <p:txBody>
          <a:bodyPr/>
          <a:lstStyle/>
          <a:p>
            <a:pPr algn="ctr"/>
            <a:r>
              <a:rPr lang="en-US" sz="4000" dirty="0" smtClean="0"/>
              <a:t>Genetics of a Cartoon Character (You Do)</a:t>
            </a:r>
            <a:endParaRPr lang="en-US" sz="40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929640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926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marL="1143000" lvl="0" indent="-1143000" algn="l">
              <a:buAutoNum type="arabicPeriod" startAt="8"/>
            </a:pPr>
            <a:r>
              <a:rPr lang="en-US" sz="6600" dirty="0" smtClean="0"/>
              <a:t>How </a:t>
            </a:r>
            <a:r>
              <a:rPr lang="en-US" sz="6600" dirty="0"/>
              <a:t>is your gender determined? </a:t>
            </a:r>
            <a:endParaRPr lang="en-US" sz="6600" dirty="0" smtClean="0"/>
          </a:p>
          <a:p>
            <a:pPr lvl="0" algn="l"/>
            <a:r>
              <a:rPr lang="en-US" sz="6600" b="1" dirty="0" smtClean="0">
                <a:effectLst>
                  <a:outerShdw blurRad="38100" dist="38100" dir="2700000" algn="tl">
                    <a:srgbClr val="000000">
                      <a:alpha val="43137"/>
                    </a:srgbClr>
                  </a:outerShdw>
                </a:effectLst>
              </a:rPr>
              <a:t>X </a:t>
            </a:r>
            <a:r>
              <a:rPr lang="en-US" sz="6600" b="1" dirty="0">
                <a:effectLst>
                  <a:outerShdw blurRad="38100" dist="38100" dir="2700000" algn="tl">
                    <a:srgbClr val="000000">
                      <a:alpha val="43137"/>
                    </a:srgbClr>
                  </a:outerShdw>
                </a:effectLst>
              </a:rPr>
              <a:t>or Y chromosome given by father</a:t>
            </a:r>
          </a:p>
          <a:p>
            <a:pPr lvl="0" algn="l"/>
            <a:endParaRPr lang="en-US" sz="6600" dirty="0"/>
          </a:p>
        </p:txBody>
      </p:sp>
    </p:spTree>
    <p:extLst>
      <p:ext uri="{BB962C8B-B14F-4D97-AF65-F5344CB8AC3E}">
        <p14:creationId xmlns:p14="http://schemas.microsoft.com/office/powerpoint/2010/main" val="214974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10">
          <a:fgClr>
            <a:schemeClr val="accent2">
              <a:lumMod val="60000"/>
              <a:lumOff val="4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marL="1143000" lvl="0" indent="-1143000" algn="l">
              <a:buAutoNum type="arabicPeriod" startAt="9"/>
            </a:pPr>
            <a:r>
              <a:rPr lang="en-US" sz="6600" dirty="0" smtClean="0"/>
              <a:t>What </a:t>
            </a:r>
            <a:r>
              <a:rPr lang="en-US" sz="6600" dirty="0"/>
              <a:t>is the function of a chromosome</a:t>
            </a:r>
            <a:r>
              <a:rPr lang="en-US" sz="6600" dirty="0" smtClean="0"/>
              <a:t>?</a:t>
            </a:r>
          </a:p>
          <a:p>
            <a:pPr lvl="0" algn="l"/>
            <a:r>
              <a:rPr lang="en-US" sz="6600" b="1" dirty="0" smtClean="0">
                <a:effectLst>
                  <a:outerShdw blurRad="38100" dist="38100" dir="2700000" algn="tl">
                    <a:srgbClr val="000000">
                      <a:alpha val="43137"/>
                    </a:srgbClr>
                  </a:outerShdw>
                </a:effectLst>
              </a:rPr>
              <a:t> </a:t>
            </a:r>
            <a:r>
              <a:rPr lang="en-US" sz="6600" b="1" dirty="0">
                <a:effectLst>
                  <a:outerShdw blurRad="38100" dist="38100" dir="2700000" algn="tl">
                    <a:srgbClr val="000000">
                      <a:alpha val="43137"/>
                    </a:srgbClr>
                  </a:outerShdw>
                </a:effectLst>
              </a:rPr>
              <a:t>It contains the cell’s DNA and controls cell processes.</a:t>
            </a:r>
          </a:p>
          <a:p>
            <a:pPr lvl="0" algn="l"/>
            <a:endParaRPr lang="en-US" sz="6600" dirty="0"/>
          </a:p>
        </p:txBody>
      </p:sp>
    </p:spTree>
    <p:extLst>
      <p:ext uri="{BB962C8B-B14F-4D97-AF65-F5344CB8AC3E}">
        <p14:creationId xmlns:p14="http://schemas.microsoft.com/office/powerpoint/2010/main" val="163223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10">
          <a:fgClr>
            <a:schemeClr val="accent2">
              <a:lumMod val="60000"/>
              <a:lumOff val="4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marL="1143000" lvl="0" indent="-1143000" algn="l">
              <a:buAutoNum type="arabicPeriod" startAt="10"/>
            </a:pPr>
            <a:r>
              <a:rPr lang="en-US" sz="6600" dirty="0" smtClean="0"/>
              <a:t>What </a:t>
            </a:r>
            <a:r>
              <a:rPr lang="en-US" sz="6600" dirty="0"/>
              <a:t>happens when there is a simple change in a cell’s DNA? </a:t>
            </a:r>
            <a:endParaRPr lang="en-US" sz="6600" dirty="0" smtClean="0"/>
          </a:p>
          <a:p>
            <a:pPr marL="1143000" lvl="0" indent="-1143000" algn="l">
              <a:buFont typeface="Arial" panose="020B0604020202020204" pitchFamily="34" charset="0"/>
              <a:buChar char="•"/>
            </a:pPr>
            <a:r>
              <a:rPr lang="en-US" sz="6600" b="1" dirty="0" smtClean="0">
                <a:effectLst>
                  <a:outerShdw blurRad="38100" dist="38100" dir="2700000" algn="tl">
                    <a:srgbClr val="000000">
                      <a:alpha val="43137"/>
                    </a:srgbClr>
                  </a:outerShdw>
                </a:effectLst>
              </a:rPr>
              <a:t>A </a:t>
            </a:r>
            <a:r>
              <a:rPr lang="en-US" sz="6600" b="1" dirty="0">
                <a:effectLst>
                  <a:outerShdw blurRad="38100" dist="38100" dir="2700000" algn="tl">
                    <a:srgbClr val="000000">
                      <a:alpha val="43137"/>
                    </a:srgbClr>
                  </a:outerShdw>
                </a:effectLst>
              </a:rPr>
              <a:t>mutation</a:t>
            </a:r>
          </a:p>
          <a:p>
            <a:pPr lvl="0" algn="l"/>
            <a:endParaRPr lang="en-US" sz="6600" dirty="0"/>
          </a:p>
        </p:txBody>
      </p:sp>
    </p:spTree>
    <p:extLst>
      <p:ext uri="{BB962C8B-B14F-4D97-AF65-F5344CB8AC3E}">
        <p14:creationId xmlns:p14="http://schemas.microsoft.com/office/powerpoint/2010/main" val="319880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10">
          <a:fgClr>
            <a:schemeClr val="accent2">
              <a:lumMod val="60000"/>
              <a:lumOff val="4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1143000" lvl="0" indent="-1143000" algn="l">
              <a:buAutoNum type="arabicPeriod" startAt="11"/>
            </a:pPr>
            <a:r>
              <a:rPr lang="en-US" sz="6600" dirty="0" smtClean="0"/>
              <a:t>Where </a:t>
            </a:r>
            <a:r>
              <a:rPr lang="en-US" sz="6600" dirty="0"/>
              <a:t>is the information coded that is passed down or inherited from our parents</a:t>
            </a:r>
            <a:r>
              <a:rPr lang="en-US" sz="6600" dirty="0" smtClean="0"/>
              <a:t>?</a:t>
            </a:r>
          </a:p>
          <a:p>
            <a:pPr marL="1143000" lvl="0" indent="-1143000" algn="l">
              <a:buFont typeface="Arial" panose="020B0604020202020204" pitchFamily="34" charset="0"/>
              <a:buChar char="•"/>
            </a:pPr>
            <a:r>
              <a:rPr lang="en-US" sz="6600" b="1" dirty="0" smtClean="0">
                <a:solidFill>
                  <a:schemeClr val="tx2">
                    <a:lumMod val="50000"/>
                  </a:schemeClr>
                </a:solidFill>
                <a:effectLst>
                  <a:outerShdw blurRad="38100" dist="38100" dir="2700000" algn="tl">
                    <a:srgbClr val="000000">
                      <a:alpha val="43137"/>
                    </a:srgbClr>
                  </a:outerShdw>
                </a:effectLst>
              </a:rPr>
              <a:t> </a:t>
            </a:r>
            <a:r>
              <a:rPr lang="en-US" sz="6600" b="1" dirty="0">
                <a:solidFill>
                  <a:schemeClr val="tx2">
                    <a:lumMod val="50000"/>
                  </a:schemeClr>
                </a:solidFill>
                <a:effectLst>
                  <a:outerShdw blurRad="38100" dist="38100" dir="2700000" algn="tl">
                    <a:srgbClr val="000000">
                      <a:alpha val="43137"/>
                    </a:srgbClr>
                  </a:outerShdw>
                </a:effectLst>
              </a:rPr>
              <a:t>chromosomes</a:t>
            </a:r>
          </a:p>
          <a:p>
            <a:pPr lvl="0" algn="l"/>
            <a:endParaRPr lang="en-US" sz="6600" dirty="0"/>
          </a:p>
        </p:txBody>
      </p:sp>
    </p:spTree>
    <p:extLst>
      <p:ext uri="{BB962C8B-B14F-4D97-AF65-F5344CB8AC3E}">
        <p14:creationId xmlns:p14="http://schemas.microsoft.com/office/powerpoint/2010/main" val="59266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10">
          <a:fgClr>
            <a:schemeClr val="accent2">
              <a:lumMod val="60000"/>
              <a:lumOff val="4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6600" dirty="0" smtClean="0"/>
              <a:t>12. What </a:t>
            </a:r>
            <a:r>
              <a:rPr lang="en-US" sz="6600" dirty="0"/>
              <a:t>part of the DNA is responsible for the inheritance of a trait</a:t>
            </a:r>
            <a:r>
              <a:rPr lang="en-US" sz="6600" dirty="0" smtClean="0"/>
              <a:t>?</a:t>
            </a:r>
          </a:p>
          <a:p>
            <a:pPr algn="l"/>
            <a:r>
              <a:rPr lang="en-US" sz="6600" dirty="0" smtClean="0"/>
              <a:t> </a:t>
            </a:r>
            <a:r>
              <a:rPr lang="en-US" sz="6600" dirty="0"/>
              <a:t>gene</a:t>
            </a:r>
          </a:p>
          <a:p>
            <a:pPr lvl="0" algn="l"/>
            <a:endParaRPr lang="en-US" sz="6600" dirty="0"/>
          </a:p>
        </p:txBody>
      </p:sp>
    </p:spTree>
    <p:extLst>
      <p:ext uri="{BB962C8B-B14F-4D97-AF65-F5344CB8AC3E}">
        <p14:creationId xmlns:p14="http://schemas.microsoft.com/office/powerpoint/2010/main" val="244150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9525" y="1391195"/>
            <a:ext cx="7772400" cy="1470025"/>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1371600" y="3886200"/>
            <a:ext cx="6400800" cy="1981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solidFill>
                  <a:schemeClr val="tx1"/>
                </a:solidFill>
              </a:rPr>
              <a:t>Question 1-7 </a:t>
            </a:r>
          </a:p>
          <a:p>
            <a:r>
              <a:rPr lang="en-US" sz="4800" dirty="0" smtClean="0">
                <a:solidFill>
                  <a:schemeClr val="tx1"/>
                </a:solidFill>
              </a:rPr>
              <a:t>SB2a</a:t>
            </a:r>
            <a:endParaRPr lang="en-US" sz="4800" dirty="0">
              <a:solidFill>
                <a:schemeClr val="tx1"/>
              </a:solidFill>
            </a:endParaRPr>
          </a:p>
        </p:txBody>
      </p:sp>
    </p:spTree>
    <p:extLst>
      <p:ext uri="{BB962C8B-B14F-4D97-AF65-F5344CB8AC3E}">
        <p14:creationId xmlns:p14="http://schemas.microsoft.com/office/powerpoint/2010/main" val="681291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10">
          <a:fgClr>
            <a:schemeClr val="accent2">
              <a:lumMod val="60000"/>
              <a:lumOff val="4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4800" dirty="0" smtClean="0"/>
              <a:t>Genetics Study Guide  (closing)</a:t>
            </a:r>
            <a:endParaRPr lang="en-US" sz="4800" dirty="0"/>
          </a:p>
        </p:txBody>
      </p:sp>
      <p:sp>
        <p:nvSpPr>
          <p:cNvPr id="3" name="Subtitle 2"/>
          <p:cNvSpPr>
            <a:spLocks noGrp="1"/>
          </p:cNvSpPr>
          <p:nvPr>
            <p:ph type="subTitle" idx="1"/>
          </p:nvPr>
        </p:nvSpPr>
        <p:spPr>
          <a:xfrm>
            <a:off x="304800" y="1219200"/>
            <a:ext cx="8839200" cy="5334000"/>
          </a:xfrm>
        </p:spPr>
        <p:style>
          <a:lnRef idx="1">
            <a:schemeClr val="accent2"/>
          </a:lnRef>
          <a:fillRef idx="2">
            <a:schemeClr val="accent2"/>
          </a:fillRef>
          <a:effectRef idx="1">
            <a:schemeClr val="accent2"/>
          </a:effectRef>
          <a:fontRef idx="minor">
            <a:schemeClr val="dk1"/>
          </a:fontRef>
        </p:style>
        <p:txBody>
          <a:bodyPr>
            <a:normAutofit/>
          </a:bodyPr>
          <a:lstStyle/>
          <a:p>
            <a:pPr marL="1143000" indent="-1143000" algn="l">
              <a:buAutoNum type="arabicPeriod" startAt="13"/>
            </a:pPr>
            <a:r>
              <a:rPr lang="en-US" sz="6600" dirty="0" smtClean="0"/>
              <a:t>Where </a:t>
            </a:r>
            <a:r>
              <a:rPr lang="en-US" sz="6600" dirty="0"/>
              <a:t>is DNA found in a eukaryotic cell? </a:t>
            </a:r>
            <a:endParaRPr lang="en-US" sz="6600" dirty="0" smtClean="0"/>
          </a:p>
          <a:p>
            <a:pPr marL="1143000" indent="-1143000" algn="l">
              <a:buFont typeface="Arial" panose="020B0604020202020204" pitchFamily="34" charset="0"/>
              <a:buChar char="•"/>
            </a:pPr>
            <a:r>
              <a:rPr lang="en-US" sz="6600" b="1" dirty="0" smtClean="0">
                <a:effectLst>
                  <a:outerShdw blurRad="38100" dist="38100" dir="2700000" algn="tl">
                    <a:srgbClr val="000000">
                      <a:alpha val="43137"/>
                    </a:srgbClr>
                  </a:outerShdw>
                </a:effectLst>
              </a:rPr>
              <a:t>nucleus</a:t>
            </a:r>
            <a:endParaRPr lang="en-US" sz="6600" b="1" dirty="0">
              <a:effectLst>
                <a:outerShdw blurRad="38100" dist="38100" dir="2700000" algn="tl">
                  <a:srgbClr val="000000">
                    <a:alpha val="43137"/>
                  </a:srgbClr>
                </a:outerShdw>
              </a:effectLst>
            </a:endParaRPr>
          </a:p>
          <a:p>
            <a:pPr lvl="0" algn="l"/>
            <a:endParaRPr lang="en-US" sz="6600" dirty="0"/>
          </a:p>
        </p:txBody>
      </p:sp>
    </p:spTree>
    <p:extLst>
      <p:ext uri="{BB962C8B-B14F-4D97-AF65-F5344CB8AC3E}">
        <p14:creationId xmlns:p14="http://schemas.microsoft.com/office/powerpoint/2010/main" val="130631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smtClean="0"/>
              <a:t>Cornell Notes</a:t>
            </a:r>
            <a:endParaRPr lang="en-US" dirty="0"/>
          </a:p>
        </p:txBody>
      </p:sp>
      <p:sp>
        <p:nvSpPr>
          <p:cNvPr id="3" name="Subtitle 2"/>
          <p:cNvSpPr>
            <a:spLocks noGrp="1"/>
          </p:cNvSpPr>
          <p:nvPr>
            <p:ph type="subTitle" idx="1"/>
          </p:nvPr>
        </p:nvSpPr>
        <p:spPr>
          <a:xfrm>
            <a:off x="152400" y="1219200"/>
            <a:ext cx="8686800" cy="5029200"/>
          </a:xfrm>
        </p:spPr>
        <p:style>
          <a:lnRef idx="1">
            <a:schemeClr val="accent2"/>
          </a:lnRef>
          <a:fillRef idx="2">
            <a:schemeClr val="accent2"/>
          </a:fillRef>
          <a:effectRef idx="1">
            <a:schemeClr val="accent2"/>
          </a:effectRef>
          <a:fontRef idx="minor">
            <a:schemeClr val="dk1"/>
          </a:fontRef>
        </p:style>
        <p:txBody>
          <a:bodyPr/>
          <a:lstStyle/>
          <a:p>
            <a:r>
              <a:rPr lang="en-US" sz="6000" dirty="0" smtClean="0">
                <a:hlinkClick r:id="rId2"/>
              </a:rPr>
              <a:t>Law of Segregation</a:t>
            </a:r>
            <a:endParaRPr lang="en-US" sz="6000" dirty="0" smtClean="0"/>
          </a:p>
          <a:p>
            <a:r>
              <a:rPr lang="en-US" dirty="0" err="1" smtClean="0"/>
              <a:t>Vimeo</a:t>
            </a:r>
            <a:r>
              <a:rPr lang="en-US" dirty="0" smtClean="0"/>
              <a:t> Video</a:t>
            </a:r>
          </a:p>
          <a:p>
            <a:endParaRPr lang="en-US" dirty="0"/>
          </a:p>
          <a:p>
            <a:r>
              <a:rPr lang="en-US" sz="5500" dirty="0" smtClean="0">
                <a:hlinkClick r:id="rId3"/>
              </a:rPr>
              <a:t>Law of Independent Assortment</a:t>
            </a:r>
            <a:endParaRPr lang="en-US" sz="5500" dirty="0" smtClean="0"/>
          </a:p>
          <a:p>
            <a:r>
              <a:rPr lang="en-US" dirty="0" err="1" smtClean="0"/>
              <a:t>Vimeo</a:t>
            </a:r>
            <a:r>
              <a:rPr lang="en-US" dirty="0" smtClean="0"/>
              <a:t> video</a:t>
            </a:r>
            <a:endParaRPr lang="en-US" dirty="0"/>
          </a:p>
        </p:txBody>
      </p:sp>
    </p:spTree>
    <p:extLst>
      <p:ext uri="{BB962C8B-B14F-4D97-AF65-F5344CB8AC3E}">
        <p14:creationId xmlns:p14="http://schemas.microsoft.com/office/powerpoint/2010/main" val="383599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5500" dirty="0">
                <a:solidFill>
                  <a:schemeClr val="tx1"/>
                </a:solidFill>
              </a:rPr>
              <a:t>1.	What is the sequence in a DNA molecule that determines the proteins to be produced</a:t>
            </a:r>
            <a:r>
              <a:rPr lang="en-US" sz="4800" dirty="0">
                <a:solidFill>
                  <a:schemeClr val="tx1"/>
                </a:solidFill>
              </a:rPr>
              <a:t>?</a:t>
            </a:r>
          </a:p>
          <a:p>
            <a:endParaRPr lang="en-US" sz="4800" dirty="0">
              <a:solidFill>
                <a:schemeClr val="tx1"/>
              </a:solidFill>
            </a:endParaRPr>
          </a:p>
        </p:txBody>
      </p:sp>
    </p:spTree>
    <p:extLst>
      <p:ext uri="{BB962C8B-B14F-4D97-AF65-F5344CB8AC3E}">
        <p14:creationId xmlns:p14="http://schemas.microsoft.com/office/powerpoint/2010/main" val="428821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marL="914400" indent="-914400" algn="l">
              <a:buAutoNum type="arabicPeriod"/>
            </a:pPr>
            <a:r>
              <a:rPr lang="en-US" sz="4800" dirty="0" smtClean="0">
                <a:solidFill>
                  <a:schemeClr val="tx1"/>
                </a:solidFill>
              </a:rPr>
              <a:t>What </a:t>
            </a:r>
            <a:r>
              <a:rPr lang="en-US" sz="4800" dirty="0">
                <a:solidFill>
                  <a:schemeClr val="tx1"/>
                </a:solidFill>
              </a:rPr>
              <a:t>is the sequence in a DNA molecule that determines the proteins to be produced</a:t>
            </a:r>
            <a:r>
              <a:rPr lang="en-US" sz="4800" dirty="0" smtClean="0">
                <a:solidFill>
                  <a:schemeClr val="tx1"/>
                </a:solidFill>
              </a:rPr>
              <a:t>?</a:t>
            </a:r>
          </a:p>
          <a:p>
            <a:pPr marL="685800" indent="-685800" algn="l">
              <a:buFont typeface="Arial" panose="020B0604020202020204" pitchFamily="34" charset="0"/>
              <a:buChar char="•"/>
            </a:pPr>
            <a:r>
              <a:rPr lang="en-US" sz="6400" b="1" dirty="0">
                <a:solidFill>
                  <a:schemeClr val="tx2">
                    <a:lumMod val="50000"/>
                  </a:schemeClr>
                </a:solidFill>
                <a:effectLst>
                  <a:outerShdw blurRad="38100" dist="38100" dir="2700000" algn="tl">
                    <a:srgbClr val="000000">
                      <a:alpha val="43137"/>
                    </a:srgbClr>
                  </a:outerShdw>
                </a:effectLst>
              </a:rPr>
              <a:t>nucleotides</a:t>
            </a:r>
          </a:p>
          <a:p>
            <a:endParaRPr lang="en-US" sz="4800" dirty="0">
              <a:solidFill>
                <a:schemeClr val="tx1"/>
              </a:solidFill>
            </a:endParaRPr>
          </a:p>
        </p:txBody>
      </p:sp>
    </p:spTree>
    <p:extLst>
      <p:ext uri="{BB962C8B-B14F-4D97-AF65-F5344CB8AC3E}">
        <p14:creationId xmlns:p14="http://schemas.microsoft.com/office/powerpoint/2010/main" val="3045719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marL="914400" indent="-914400" algn="l">
              <a:buAutoNum type="arabicPeriod" startAt="2"/>
            </a:pPr>
            <a:r>
              <a:rPr lang="en-US" sz="4800" dirty="0" smtClean="0">
                <a:solidFill>
                  <a:schemeClr val="tx1"/>
                </a:solidFill>
              </a:rPr>
              <a:t>What </a:t>
            </a:r>
            <a:r>
              <a:rPr lang="en-US" sz="4800" dirty="0">
                <a:solidFill>
                  <a:schemeClr val="tx1"/>
                </a:solidFill>
              </a:rPr>
              <a:t>is A DNA molecule that is produced by combining DNA from different sources or organisms is called</a:t>
            </a:r>
            <a:r>
              <a:rPr lang="en-US" sz="4800" dirty="0" smtClean="0">
                <a:solidFill>
                  <a:schemeClr val="tx1"/>
                </a:solidFill>
              </a:rPr>
              <a:t>?</a:t>
            </a:r>
          </a:p>
          <a:p>
            <a:pPr marL="685800" indent="-685800" algn="l">
              <a:buFont typeface="Arial" panose="020B0604020202020204" pitchFamily="34" charset="0"/>
              <a:buChar char="•"/>
            </a:pPr>
            <a:endParaRPr lang="en-US" sz="4800" dirty="0">
              <a:solidFill>
                <a:schemeClr val="tx1"/>
              </a:solidFill>
            </a:endParaRPr>
          </a:p>
          <a:p>
            <a:endParaRPr lang="en-US" sz="4800" dirty="0">
              <a:solidFill>
                <a:schemeClr val="tx1"/>
              </a:solidFill>
            </a:endParaRPr>
          </a:p>
        </p:txBody>
      </p:sp>
    </p:spTree>
    <p:extLst>
      <p:ext uri="{BB962C8B-B14F-4D97-AF65-F5344CB8AC3E}">
        <p14:creationId xmlns:p14="http://schemas.microsoft.com/office/powerpoint/2010/main" val="90544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marL="914400" indent="-914400" algn="l">
              <a:buAutoNum type="arabicPeriod" startAt="2"/>
            </a:pPr>
            <a:r>
              <a:rPr lang="en-US" sz="4800" dirty="0" smtClean="0">
                <a:solidFill>
                  <a:schemeClr val="tx1"/>
                </a:solidFill>
              </a:rPr>
              <a:t>What </a:t>
            </a:r>
            <a:r>
              <a:rPr lang="en-US" sz="4800" dirty="0">
                <a:solidFill>
                  <a:schemeClr val="tx1"/>
                </a:solidFill>
              </a:rPr>
              <a:t>is A DNA molecule that is produced by combining DNA from different sources or organisms is called</a:t>
            </a:r>
            <a:r>
              <a:rPr lang="en-US" sz="4800" dirty="0" smtClean="0">
                <a:solidFill>
                  <a:schemeClr val="tx1"/>
                </a:solidFill>
              </a:rPr>
              <a:t>?</a:t>
            </a:r>
          </a:p>
          <a:p>
            <a:pPr marL="685800" indent="-685800" algn="l">
              <a:buFont typeface="Arial" panose="020B0604020202020204" pitchFamily="34" charset="0"/>
              <a:buChar char="•"/>
            </a:pPr>
            <a:r>
              <a:rPr lang="en-US" sz="6400" b="1" dirty="0">
                <a:solidFill>
                  <a:schemeClr val="tx1"/>
                </a:solidFill>
                <a:effectLst>
                  <a:outerShdw blurRad="38100" dist="38100" dir="2700000" algn="tl">
                    <a:srgbClr val="000000">
                      <a:alpha val="43137"/>
                    </a:srgbClr>
                  </a:outerShdw>
                </a:effectLst>
              </a:rPr>
              <a:t>Recombinant DNA</a:t>
            </a:r>
          </a:p>
          <a:p>
            <a:endParaRPr lang="en-US" sz="4800" dirty="0">
              <a:solidFill>
                <a:schemeClr val="tx1"/>
              </a:solidFill>
            </a:endParaRPr>
          </a:p>
        </p:txBody>
      </p:sp>
    </p:spTree>
    <p:extLst>
      <p:ext uri="{BB962C8B-B14F-4D97-AF65-F5344CB8AC3E}">
        <p14:creationId xmlns:p14="http://schemas.microsoft.com/office/powerpoint/2010/main" val="231266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4800" dirty="0">
                <a:solidFill>
                  <a:schemeClr val="tx1"/>
                </a:solidFill>
              </a:rPr>
              <a:t>3.	Know what types of genetic code can be found in RNA. </a:t>
            </a:r>
          </a:p>
        </p:txBody>
      </p:sp>
    </p:spTree>
    <p:extLst>
      <p:ext uri="{BB962C8B-B14F-4D97-AF65-F5344CB8AC3E}">
        <p14:creationId xmlns:p14="http://schemas.microsoft.com/office/powerpoint/2010/main" val="3234341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4800" dirty="0" smtClean="0"/>
              <a:t>Genetics Study Guide </a:t>
            </a:r>
            <a:endParaRPr lang="en-US" sz="4800" dirty="0"/>
          </a:p>
        </p:txBody>
      </p:sp>
      <p:sp>
        <p:nvSpPr>
          <p:cNvPr id="3" name="Subtitle 2"/>
          <p:cNvSpPr>
            <a:spLocks noGrp="1"/>
          </p:cNvSpPr>
          <p:nvPr>
            <p:ph type="subTitle" idx="1"/>
          </p:nvPr>
        </p:nvSpPr>
        <p:spPr>
          <a:xfrm>
            <a:off x="304800" y="15240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4800" dirty="0">
                <a:solidFill>
                  <a:schemeClr val="tx1"/>
                </a:solidFill>
              </a:rPr>
              <a:t>4.	What type of RNA acts like a delivery truck, delivers amino acids to the ribosome for protein synthesis, and then leaves empty again, to go collect another amino acid? </a:t>
            </a:r>
          </a:p>
        </p:txBody>
      </p:sp>
    </p:spTree>
    <p:extLst>
      <p:ext uri="{BB962C8B-B14F-4D97-AF65-F5344CB8AC3E}">
        <p14:creationId xmlns:p14="http://schemas.microsoft.com/office/powerpoint/2010/main" val="288780213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imated_open_book_eff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nimated_open_book_eff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D8CA19-ACDF-4720-9A29-676F55BA94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Animated_open_book_effect</Template>
  <TotalTime>0</TotalTime>
  <Words>2230</Words>
  <Application>Microsoft Office PowerPoint</Application>
  <PresentationFormat>On-screen Show (4:3)</PresentationFormat>
  <Paragraphs>372</Paragraphs>
  <Slides>31</Slides>
  <Notes>22</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Animated_open_book_effect</vt:lpstr>
      <vt:lpstr>1_Animated_open_book_effect</vt:lpstr>
      <vt:lpstr>Adjacency</vt:lpstr>
      <vt:lpstr>PowerPoint Presentation</vt:lpstr>
      <vt:lpstr>Standard</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Genetics Study Guide </vt:lpstr>
      <vt:lpstr>PowerPoint Presentation</vt:lpstr>
      <vt:lpstr>Genotype vs. Phenotype</vt:lpstr>
      <vt:lpstr>Allele</vt:lpstr>
      <vt:lpstr>Dominant vs. Recessive Allele</vt:lpstr>
      <vt:lpstr>Heterozygous  vs. Homozygous</vt:lpstr>
      <vt:lpstr>Genetics of a Cartoon Character (I Do)</vt:lpstr>
      <vt:lpstr>Genetics of a Cartoon Character (You Do)</vt:lpstr>
      <vt:lpstr>Genetics Study Guide  (closing)</vt:lpstr>
      <vt:lpstr>Genetics Study Guide  (closing)</vt:lpstr>
      <vt:lpstr>Genetics Study Guide  (closing)</vt:lpstr>
      <vt:lpstr>Genetics Study Guide  (closing)</vt:lpstr>
      <vt:lpstr>Genetics Study Guide  (closing)</vt:lpstr>
      <vt:lpstr>Genetics Study Guide  (closing)</vt:lpstr>
      <vt:lpstr>Cornell 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2015-03-22T21:52:45Z</dcterms:created>
  <dcterms:modified xsi:type="dcterms:W3CDTF">2015-03-23T01:03:35Z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TC019192439991</vt:lpwstr>
  </property>
</Properties>
</file>