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1" r:id="rId3"/>
    <p:sldId id="275" r:id="rId4"/>
    <p:sldId id="277" r:id="rId5"/>
    <p:sldId id="269" r:id="rId6"/>
    <p:sldId id="276" r:id="rId7"/>
    <p:sldId id="278" r:id="rId8"/>
    <p:sldId id="274" r:id="rId9"/>
    <p:sldId id="270" r:id="rId10"/>
    <p:sldId id="256" r:id="rId11"/>
    <p:sldId id="272" r:id="rId12"/>
    <p:sldId id="273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79" r:id="rId25"/>
    <p:sldId id="280" r:id="rId26"/>
    <p:sldId id="281" r:id="rId27"/>
    <p:sldId id="282" r:id="rId28"/>
    <p:sldId id="285" r:id="rId29"/>
    <p:sldId id="283" r:id="rId30"/>
    <p:sldId id="284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580" y="564435"/>
            <a:ext cx="6728153" cy="1182172"/>
          </a:xfrm>
        </p:spPr>
        <p:txBody>
          <a:bodyPr>
            <a:normAutofit fontScale="90000"/>
          </a:bodyPr>
          <a:lstStyle/>
          <a:p>
            <a:r>
              <a:rPr lang="en-US" dirty="0"/>
              <a:t>Warm Up</a:t>
            </a:r>
            <a:br>
              <a:rPr lang="en-US" dirty="0"/>
            </a:br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Pea plants have seeds that are either round or wrinkled. In this cross, what will be the phenotypic ratio of the offspring? </a:t>
            </a: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0691" y="1941816"/>
            <a:ext cx="6760397" cy="3536691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000" dirty="0" smtClean="0"/>
              <a:t>A. </a:t>
            </a:r>
            <a:r>
              <a:rPr lang="en-US" sz="3000" dirty="0"/>
              <a:t>50% RR and 50% </a:t>
            </a:r>
            <a:r>
              <a:rPr lang="en-US" sz="3000" dirty="0" smtClean="0"/>
              <a:t>Rr</a:t>
            </a:r>
          </a:p>
          <a:p>
            <a:r>
              <a:rPr lang="en-US" sz="3000" dirty="0" smtClean="0"/>
              <a:t>B. </a:t>
            </a:r>
            <a:r>
              <a:rPr lang="en-US" sz="3000" dirty="0"/>
              <a:t>25% RR, 50% Rr, and 25% </a:t>
            </a:r>
            <a:r>
              <a:rPr lang="en-US" sz="3000" dirty="0" smtClean="0"/>
              <a:t>rr</a:t>
            </a:r>
          </a:p>
          <a:p>
            <a:r>
              <a:rPr lang="en-US" sz="3000" dirty="0" smtClean="0"/>
              <a:t>C. </a:t>
            </a:r>
            <a:r>
              <a:rPr lang="en-US" sz="3000" dirty="0"/>
              <a:t>50% round seeds and 50% wrinkled seeds </a:t>
            </a:r>
            <a:endParaRPr lang="en-US" sz="3000" dirty="0" smtClean="0"/>
          </a:p>
          <a:p>
            <a:r>
              <a:rPr lang="en-US" sz="3000" dirty="0" smtClean="0"/>
              <a:t>D. </a:t>
            </a:r>
            <a:r>
              <a:rPr lang="en-US" sz="3000" dirty="0"/>
              <a:t>100% round seeds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932" y="832207"/>
            <a:ext cx="3430819" cy="44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3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3" y="246580"/>
            <a:ext cx="10859785" cy="30099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78" y="3437110"/>
            <a:ext cx="8637072" cy="977621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3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611" y="190579"/>
            <a:ext cx="11342670" cy="57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9" y="292813"/>
            <a:ext cx="11846103" cy="61398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193"/>
            <a:ext cx="626724" cy="42124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1" y="143838"/>
            <a:ext cx="10654301" cy="59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58" y="318499"/>
            <a:ext cx="10346078" cy="54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8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31" y="133564"/>
            <a:ext cx="10346077" cy="58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0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753" y="1836664"/>
            <a:ext cx="3273099" cy="1176193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870" y="798974"/>
            <a:ext cx="7068620" cy="46588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Before mitosis begins, which happens before the nucleus starts dividing?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A. </a:t>
            </a:r>
            <a:r>
              <a:rPr lang="en-US" sz="3200" dirty="0"/>
              <a:t>The cytoplasm separates.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B. </a:t>
            </a:r>
            <a:r>
              <a:rPr lang="en-US" sz="3200" dirty="0"/>
              <a:t>The DNA replicates.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C. </a:t>
            </a:r>
            <a:r>
              <a:rPr lang="en-US" sz="3200" dirty="0"/>
              <a:t>The sister chromatids separate.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D. </a:t>
            </a:r>
            <a:r>
              <a:rPr lang="en-US" sz="3200" dirty="0"/>
              <a:t>The homologous chromosomes cross over.</a:t>
            </a:r>
          </a:p>
        </p:txBody>
      </p:sp>
    </p:spTree>
    <p:extLst>
      <p:ext uri="{BB962C8B-B14F-4D97-AF65-F5344CB8AC3E}">
        <p14:creationId xmlns:p14="http://schemas.microsoft.com/office/powerpoint/2010/main" val="238525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93" y="0"/>
            <a:ext cx="9603275" cy="1049235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7402" y="606175"/>
            <a:ext cx="11342670" cy="552749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Which statement best describes the relationship that exists among proteins, DNA, and cells?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A.  </a:t>
            </a:r>
            <a:r>
              <a:rPr lang="en-US" sz="3200" dirty="0"/>
              <a:t>Proteins combine to produce cells, which produce DNA.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B.  </a:t>
            </a:r>
            <a:r>
              <a:rPr lang="en-US" sz="3200" dirty="0"/>
              <a:t>Proteins are made up of DNA, which determines the cells that are produced.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C.  </a:t>
            </a:r>
            <a:r>
              <a:rPr lang="en-US" sz="3200" dirty="0"/>
              <a:t>DNA is made up of proteins, which tell a cell how to function.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D.  </a:t>
            </a:r>
            <a:r>
              <a:rPr lang="en-US" sz="3200" dirty="0"/>
              <a:t>Cells contain DNA, which controls the production of proteins</a:t>
            </a:r>
          </a:p>
        </p:txBody>
      </p:sp>
    </p:spTree>
    <p:extLst>
      <p:ext uri="{BB962C8B-B14F-4D97-AF65-F5344CB8AC3E}">
        <p14:creationId xmlns:p14="http://schemas.microsoft.com/office/powerpoint/2010/main" val="236236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591" y="129154"/>
            <a:ext cx="12082409" cy="606319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dirty="0" smtClean="0"/>
              <a:t>Why is meiosis important for sexual reproduction? </a:t>
            </a:r>
          </a:p>
          <a:p>
            <a:endParaRPr lang="en-US" sz="3600" dirty="0" smtClean="0"/>
          </a:p>
          <a:p>
            <a:r>
              <a:rPr lang="en-US" sz="3600" dirty="0" smtClean="0"/>
              <a:t> A.  It allows the zygote formed from fertilization to have triple the chromosome  number of the organism. </a:t>
            </a:r>
          </a:p>
          <a:p>
            <a:r>
              <a:rPr lang="en-US" sz="3600" dirty="0" smtClean="0"/>
              <a:t> B.  It allows gametes to have twice the original number of chromosomes of the  organism. </a:t>
            </a:r>
          </a:p>
          <a:p>
            <a:r>
              <a:rPr lang="en-US" sz="3600" dirty="0" smtClean="0"/>
              <a:t> C.  It allows gametes to have half the original number of chromosomes of the  organism. </a:t>
            </a:r>
          </a:p>
          <a:p>
            <a:r>
              <a:rPr lang="en-US" sz="3600" dirty="0" smtClean="0"/>
              <a:t> D.  It allows the zygote formed from fertilization to have half the original  number of chromosomes of the organism.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441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418" y="1974635"/>
            <a:ext cx="11548153" cy="3450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Which </a:t>
            </a:r>
            <a:r>
              <a:rPr lang="en-US" sz="3600" dirty="0"/>
              <a:t>process produces the most variation within a species?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A.  </a:t>
            </a:r>
            <a:r>
              <a:rPr lang="en-US" sz="3600" dirty="0"/>
              <a:t>asexual reproduction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B.  </a:t>
            </a:r>
            <a:r>
              <a:rPr lang="en-US" sz="3600" dirty="0"/>
              <a:t>sexual reproduction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C.  mitosis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D.  </a:t>
            </a:r>
            <a:r>
              <a:rPr lang="en-US" sz="3600" dirty="0"/>
              <a:t>cloning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9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6580" y="564435"/>
            <a:ext cx="6728153" cy="1182172"/>
          </a:xfrm>
        </p:spPr>
        <p:txBody>
          <a:bodyPr>
            <a:normAutofit fontScale="90000"/>
          </a:bodyPr>
          <a:lstStyle/>
          <a:p>
            <a:r>
              <a:rPr lang="en-US" dirty="0"/>
              <a:t>Warm Up</a:t>
            </a:r>
            <a:br>
              <a:rPr lang="en-US" dirty="0"/>
            </a:br>
            <a:r>
              <a:rPr lang="en-US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Which kingdom is represented with the highlighted characteristics?</a:t>
            </a: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0691" y="1941816"/>
            <a:ext cx="6822042" cy="3536691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000" dirty="0" smtClean="0"/>
              <a:t>A. Fungi</a:t>
            </a:r>
          </a:p>
          <a:p>
            <a:r>
              <a:rPr lang="en-US" sz="3000" dirty="0" smtClean="0"/>
              <a:t>B. Plantae</a:t>
            </a:r>
          </a:p>
          <a:p>
            <a:r>
              <a:rPr lang="en-US" sz="3000" dirty="0" smtClean="0"/>
              <a:t>C. Protista</a:t>
            </a:r>
          </a:p>
          <a:p>
            <a:r>
              <a:rPr lang="en-US" sz="3000" dirty="0" smtClean="0"/>
              <a:t>D. </a:t>
            </a:r>
            <a:r>
              <a:rPr lang="en-US" sz="3000" dirty="0"/>
              <a:t>Animalia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990" y="791111"/>
            <a:ext cx="3524036" cy="45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35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8500" y="782832"/>
            <a:ext cx="11548153" cy="477548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Which technique would most likely be used by forensic scientists?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A.  </a:t>
            </a:r>
            <a:r>
              <a:rPr lang="en-US" sz="3600" dirty="0"/>
              <a:t>gene cloning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B.  gene </a:t>
            </a:r>
            <a:r>
              <a:rPr lang="en-US" sz="3600" dirty="0"/>
              <a:t>therapy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C.  </a:t>
            </a:r>
            <a:r>
              <a:rPr lang="en-US" sz="3600" dirty="0"/>
              <a:t>DNA fingerprinting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D.  </a:t>
            </a:r>
            <a:r>
              <a:rPr lang="en-US" sz="3600" dirty="0"/>
              <a:t>karyotyping</a:t>
            </a:r>
          </a:p>
        </p:txBody>
      </p:sp>
    </p:spTree>
    <p:extLst>
      <p:ext uri="{BB962C8B-B14F-4D97-AF65-F5344CB8AC3E}">
        <p14:creationId xmlns:p14="http://schemas.microsoft.com/office/powerpoint/2010/main" val="188061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952" y="320495"/>
            <a:ext cx="11548153" cy="477548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What process best explains how a nerve cell and a muscle cell can both develop from the same fertilized egg?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A.  </a:t>
            </a:r>
            <a:r>
              <a:rPr lang="en-US" sz="3600" dirty="0"/>
              <a:t>differentiation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B.  </a:t>
            </a:r>
            <a:r>
              <a:rPr lang="en-US" sz="3600" dirty="0"/>
              <a:t>natural selection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C.  </a:t>
            </a:r>
            <a:r>
              <a:rPr lang="en-US" sz="3600" dirty="0"/>
              <a:t>selective breeding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D.  </a:t>
            </a:r>
            <a:r>
              <a:rPr lang="en-US" sz="3600" dirty="0"/>
              <a:t>genetic engineering</a:t>
            </a:r>
          </a:p>
        </p:txBody>
      </p:sp>
    </p:spTree>
    <p:extLst>
      <p:ext uri="{BB962C8B-B14F-4D97-AF65-F5344CB8AC3E}">
        <p14:creationId xmlns:p14="http://schemas.microsoft.com/office/powerpoint/2010/main" val="2491560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937" y="587623"/>
            <a:ext cx="11548153" cy="477548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What will most likely be the result if all of the mitochondria are removed from a plant cell?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A.  </a:t>
            </a:r>
            <a:r>
              <a:rPr lang="en-US" sz="3600" dirty="0"/>
              <a:t>It will be unable to carry out respiration.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B.  </a:t>
            </a:r>
            <a:r>
              <a:rPr lang="en-US" sz="3600" dirty="0"/>
              <a:t>It will lose water through osmosis.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C.  </a:t>
            </a:r>
            <a:r>
              <a:rPr lang="en-US" sz="3600" dirty="0"/>
              <a:t>It will break down the ribosomes in the cell.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D.  </a:t>
            </a:r>
            <a:r>
              <a:rPr lang="en-US" sz="3600" dirty="0"/>
              <a:t>It will be unable to photosynthesize. </a:t>
            </a:r>
          </a:p>
        </p:txBody>
      </p:sp>
    </p:spTree>
    <p:extLst>
      <p:ext uri="{BB962C8B-B14F-4D97-AF65-F5344CB8AC3E}">
        <p14:creationId xmlns:p14="http://schemas.microsoft.com/office/powerpoint/2010/main" val="1564714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87" y="328773"/>
            <a:ext cx="10476717" cy="5229546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/>
              <a:t>What is the diploid chromosome number in a human body cell? 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23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32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44 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46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551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1461" y="511140"/>
            <a:ext cx="3891209" cy="452391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A.   protein </a:t>
            </a:r>
            <a:r>
              <a:rPr lang="en-US" dirty="0"/>
              <a:t>synthesis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</a:t>
            </a:r>
            <a:r>
              <a:rPr lang="en-US" dirty="0" smtClean="0"/>
              <a:t> Cloning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C.  DNA </a:t>
            </a:r>
            <a:r>
              <a:rPr lang="en-US" dirty="0"/>
              <a:t>fingerprinting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D.   Bioinformatics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0419" y="246578"/>
            <a:ext cx="7061042" cy="50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1461" y="511140"/>
            <a:ext cx="3891209" cy="4523915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A. </a:t>
            </a:r>
            <a:r>
              <a:rPr lang="en-US" dirty="0" smtClean="0"/>
              <a:t> histones </a:t>
            </a:r>
            <a:r>
              <a:rPr lang="en-US" dirty="0"/>
              <a:t>without DNA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B.  DNA </a:t>
            </a:r>
            <a:r>
              <a:rPr lang="en-US" dirty="0"/>
              <a:t>coiled around histones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C.  DNA </a:t>
            </a:r>
            <a:r>
              <a:rPr lang="en-US" dirty="0"/>
              <a:t>without histones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D.  messenger </a:t>
            </a:r>
            <a:r>
              <a:rPr lang="en-US" dirty="0"/>
              <a:t>RNA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849" y="511140"/>
            <a:ext cx="7027773" cy="46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0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03" y="195210"/>
            <a:ext cx="5691884" cy="1432680"/>
          </a:xfrm>
        </p:spPr>
        <p:txBody>
          <a:bodyPr>
            <a:normAutofit/>
          </a:bodyPr>
          <a:lstStyle/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it possible that one of the children in this pedigree expresses </a:t>
            </a:r>
            <a:r>
              <a:rPr lang="en-US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Tay</a:t>
            </a:r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-Sachs?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1883" y="1972639"/>
            <a:ext cx="5640971" cy="29384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855" y="804889"/>
            <a:ext cx="5809827" cy="4654584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A.   carrier </a:t>
            </a:r>
            <a:r>
              <a:rPr lang="en-US" sz="2400" dirty="0"/>
              <a:t>parents passed both recessive alleles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B. parents </a:t>
            </a:r>
            <a:r>
              <a:rPr lang="en-US" sz="2400" dirty="0"/>
              <a:t>expressed the disease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C. child </a:t>
            </a:r>
            <a:r>
              <a:rPr lang="en-US" sz="2400" dirty="0"/>
              <a:t>was infected by siblings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D. child </a:t>
            </a:r>
            <a:r>
              <a:rPr lang="en-US" sz="2400" dirty="0"/>
              <a:t>is heterozygous dominant</a:t>
            </a:r>
          </a:p>
        </p:txBody>
      </p:sp>
    </p:spTree>
    <p:extLst>
      <p:ext uri="{BB962C8B-B14F-4D97-AF65-F5344CB8AC3E}">
        <p14:creationId xmlns:p14="http://schemas.microsoft.com/office/powerpoint/2010/main" val="38129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889" r="12889"/>
          <a:stretch>
            <a:fillRect/>
          </a:stretch>
        </p:blipFill>
        <p:spPr>
          <a:xfrm>
            <a:off x="7948773" y="1026933"/>
            <a:ext cx="3188414" cy="4253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032" y="0"/>
            <a:ext cx="7212458" cy="609397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000" dirty="0"/>
              <a:t>Why is sickle-cell disease a codominant genetic condition</a:t>
            </a:r>
            <a:r>
              <a:rPr lang="en-US" sz="3000" dirty="0" smtClean="0"/>
              <a:t>?</a:t>
            </a:r>
            <a:endParaRPr lang="en-US" sz="3000" dirty="0"/>
          </a:p>
          <a:p>
            <a:endParaRPr lang="en-US" sz="3000" dirty="0"/>
          </a:p>
          <a:p>
            <a:r>
              <a:rPr lang="en-US" sz="3000" dirty="0" smtClean="0"/>
              <a:t>A. Both </a:t>
            </a:r>
            <a:r>
              <a:rPr lang="en-US" sz="3000" dirty="0"/>
              <a:t>alleles are expressed in the homozygous condition.</a:t>
            </a:r>
          </a:p>
          <a:p>
            <a:endParaRPr lang="en-US" sz="3000" dirty="0"/>
          </a:p>
          <a:p>
            <a:r>
              <a:rPr lang="en-US" sz="3000" dirty="0" smtClean="0"/>
              <a:t>B. No </a:t>
            </a:r>
            <a:r>
              <a:rPr lang="en-US" sz="3000" dirty="0"/>
              <a:t>alleles are expressed in the heterozygous condition.</a:t>
            </a:r>
          </a:p>
          <a:p>
            <a:endParaRPr lang="en-US" sz="3000" dirty="0"/>
          </a:p>
          <a:p>
            <a:r>
              <a:rPr lang="en-US" sz="3000" dirty="0" smtClean="0"/>
              <a:t>C. Both </a:t>
            </a:r>
            <a:r>
              <a:rPr lang="en-US" sz="3000" dirty="0"/>
              <a:t>alleles are expressed in the heterozygous condition.</a:t>
            </a:r>
          </a:p>
          <a:p>
            <a:endParaRPr lang="en-US" sz="3000" dirty="0"/>
          </a:p>
          <a:p>
            <a:r>
              <a:rPr lang="en-US" sz="3000" dirty="0" smtClean="0"/>
              <a:t>D.  An </a:t>
            </a:r>
            <a:r>
              <a:rPr lang="en-US" sz="3000" dirty="0"/>
              <a:t>intermediate phenotype is expressed.</a:t>
            </a:r>
          </a:p>
        </p:txBody>
      </p:sp>
    </p:spTree>
    <p:extLst>
      <p:ext uri="{BB962C8B-B14F-4D97-AF65-F5344CB8AC3E}">
        <p14:creationId xmlns:p14="http://schemas.microsoft.com/office/powerpoint/2010/main" val="10048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889" r="12889"/>
          <a:stretch>
            <a:fillRect/>
          </a:stretch>
        </p:blipFill>
        <p:spPr>
          <a:xfrm>
            <a:off x="7948773" y="1026933"/>
            <a:ext cx="3188414" cy="4253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032" y="0"/>
            <a:ext cx="7212458" cy="609397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000" dirty="0"/>
              <a:t>Why is sickle-cell disease a codominant genetic condition?</a:t>
            </a:r>
          </a:p>
          <a:p>
            <a:endParaRPr lang="en-US" sz="3000" dirty="0"/>
          </a:p>
          <a:p>
            <a:r>
              <a:rPr lang="en-US" sz="3000" dirty="0" smtClean="0"/>
              <a:t>A.  Both </a:t>
            </a:r>
            <a:r>
              <a:rPr lang="en-US" sz="3000" dirty="0"/>
              <a:t>alleles are expressed in the homozygous condition.</a:t>
            </a:r>
          </a:p>
          <a:p>
            <a:endParaRPr lang="en-US" sz="3000" dirty="0"/>
          </a:p>
          <a:p>
            <a:r>
              <a:rPr lang="en-US" sz="3000" dirty="0" smtClean="0"/>
              <a:t>B.  No </a:t>
            </a:r>
            <a:r>
              <a:rPr lang="en-US" sz="3000" dirty="0"/>
              <a:t>alleles are expressed in the heterozygous condition.</a:t>
            </a:r>
          </a:p>
          <a:p>
            <a:endParaRPr lang="en-US" sz="3000" dirty="0"/>
          </a:p>
          <a:p>
            <a:r>
              <a:rPr lang="en-US" sz="3000" dirty="0" smtClean="0"/>
              <a:t>C.  Both </a:t>
            </a:r>
            <a:r>
              <a:rPr lang="en-US" sz="3000" dirty="0"/>
              <a:t>alleles are expressed in the heterozygous condition.</a:t>
            </a:r>
          </a:p>
          <a:p>
            <a:endParaRPr lang="en-US" sz="3000" dirty="0"/>
          </a:p>
          <a:p>
            <a:r>
              <a:rPr lang="en-US" sz="3000" dirty="0" smtClean="0"/>
              <a:t>D.  An </a:t>
            </a:r>
            <a:r>
              <a:rPr lang="en-US" sz="3000" dirty="0"/>
              <a:t>intermediate phenotype is expressed.</a:t>
            </a:r>
          </a:p>
        </p:txBody>
      </p:sp>
    </p:spTree>
    <p:extLst>
      <p:ext uri="{BB962C8B-B14F-4D97-AF65-F5344CB8AC3E}">
        <p14:creationId xmlns:p14="http://schemas.microsoft.com/office/powerpoint/2010/main" val="29275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65800" y="616449"/>
            <a:ext cx="7037796" cy="772974"/>
          </a:xfrm>
        </p:spPr>
        <p:txBody>
          <a:bodyPr/>
          <a:lstStyle/>
          <a:p>
            <a:r>
              <a:rPr lang="en-US" dirty="0"/>
              <a:t>What does this table show examples of?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93" y="2198670"/>
            <a:ext cx="6928465" cy="316443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510409" y="2107465"/>
            <a:ext cx="4335693" cy="3255644"/>
          </a:xfrm>
        </p:spPr>
        <p:txBody>
          <a:bodyPr>
            <a:noAutofit/>
          </a:bodyPr>
          <a:lstStyle/>
          <a:p>
            <a:r>
              <a:rPr lang="en-US" sz="2500" dirty="0" smtClean="0"/>
              <a:t>A.  nondisjunction </a:t>
            </a:r>
            <a:r>
              <a:rPr lang="en-US" sz="2500" dirty="0"/>
              <a:t>in sex chromosomes</a:t>
            </a:r>
          </a:p>
          <a:p>
            <a:r>
              <a:rPr lang="en-US" sz="2500" dirty="0" smtClean="0"/>
              <a:t>B.  karyotypes </a:t>
            </a:r>
            <a:r>
              <a:rPr lang="en-US" sz="2500" dirty="0"/>
              <a:t>for sex chromosomes</a:t>
            </a:r>
          </a:p>
          <a:p>
            <a:r>
              <a:rPr lang="en-US" sz="2500" dirty="0" smtClean="0"/>
              <a:t>C. pedigree </a:t>
            </a:r>
            <a:r>
              <a:rPr lang="en-US" sz="2500" dirty="0"/>
              <a:t>for diseases</a:t>
            </a:r>
          </a:p>
          <a:p>
            <a:r>
              <a:rPr lang="en-US" sz="2500" dirty="0" smtClean="0"/>
              <a:t>D.  telomeres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813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01" y="108195"/>
            <a:ext cx="3030876" cy="690779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77970" y="765741"/>
            <a:ext cx="6012470" cy="52114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A.  Genetic </a:t>
            </a:r>
            <a:r>
              <a:rPr lang="en-US" sz="3000" dirty="0"/>
              <a:t>screening results could be used to determine inheritance patterns in families. </a:t>
            </a: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B</a:t>
            </a:r>
            <a:r>
              <a:rPr lang="en-US" sz="3000" dirty="0"/>
              <a:t>.  The likelihood of a child contracting an inheritable disease could be predicted by genetic screening. 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pPr marL="0" indent="0">
              <a:buNone/>
            </a:pPr>
            <a:r>
              <a:rPr lang="en-US" sz="3000" dirty="0"/>
              <a:t>C.  A doctor could combine a patient’s current symptoms with genetic screening results to diagnose and treat the patient. 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pPr marL="0" indent="0">
              <a:buNone/>
            </a:pPr>
            <a:r>
              <a:rPr lang="en-US" sz="3000" dirty="0"/>
              <a:t>D.  Insurance companies could drop a patient’s medical coverage based on potential medical issues projected by genetic screening.</a:t>
            </a: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5482" y="984539"/>
            <a:ext cx="5003585" cy="4912827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dirty="0"/>
              <a:t>Genetic screening is a procedure where a person’s DNA is analyzed to identify a genetic predisposition to lethal diseases.  One advantage of genetic screening is that it allows doctors to prevent and treat diseases before patients have symptoms.  </a:t>
            </a:r>
            <a:endParaRPr lang="en-US" sz="2400" dirty="0" smtClean="0"/>
          </a:p>
          <a:p>
            <a:r>
              <a:rPr lang="en-US" sz="2400" dirty="0" smtClean="0"/>
              <a:t>Which </a:t>
            </a:r>
            <a:r>
              <a:rPr lang="en-US" sz="2400" dirty="0"/>
              <a:t>of the following is a disadvantage of genetic </a:t>
            </a:r>
            <a:r>
              <a:rPr lang="en-US" sz="2400" dirty="0" smtClean="0"/>
              <a:t>screening?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4481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" y="266700"/>
            <a:ext cx="6565186" cy="1285409"/>
          </a:xfrm>
        </p:spPr>
        <p:txBody>
          <a:bodyPr>
            <a:normAutofit/>
          </a:bodyPr>
          <a:lstStyle/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Study this Punnett square. Why does the father not have color blindness?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08544" y="1809284"/>
            <a:ext cx="6502122" cy="2824361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r>
              <a:rPr lang="en-US" dirty="0"/>
              <a:t>A)</a:t>
            </a:r>
          </a:p>
          <a:p>
            <a:r>
              <a:rPr lang="en-US" sz="12000" dirty="0" smtClean="0"/>
              <a:t>A. He </a:t>
            </a:r>
            <a:r>
              <a:rPr lang="en-US" sz="12000" dirty="0"/>
              <a:t>does not have the recessive allele.</a:t>
            </a:r>
          </a:p>
          <a:p>
            <a:r>
              <a:rPr lang="en-US" sz="12000" dirty="0" smtClean="0"/>
              <a:t>B.  He </a:t>
            </a:r>
            <a:r>
              <a:rPr lang="en-US" sz="12000" dirty="0"/>
              <a:t>has a Y chromosome.</a:t>
            </a:r>
          </a:p>
          <a:p>
            <a:r>
              <a:rPr lang="en-US" sz="12000" dirty="0" smtClean="0"/>
              <a:t>C.  He </a:t>
            </a:r>
            <a:r>
              <a:rPr lang="en-US" sz="12000" dirty="0"/>
              <a:t>has two recessive alleles</a:t>
            </a:r>
            <a:r>
              <a:rPr lang="en-US" sz="12000" dirty="0" smtClean="0"/>
              <a:t>.</a:t>
            </a:r>
            <a:endParaRPr lang="en-US" sz="12000" dirty="0"/>
          </a:p>
          <a:p>
            <a:r>
              <a:rPr lang="en-US" sz="12000" dirty="0" smtClean="0"/>
              <a:t>D.  He </a:t>
            </a:r>
            <a:r>
              <a:rPr lang="en-US" sz="12000" dirty="0"/>
              <a:t>is missing the X chromosome</a:t>
            </a:r>
            <a:r>
              <a:rPr lang="en-US" sz="10000" dirty="0"/>
              <a:t>.</a:t>
            </a: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28" r="7828"/>
          <a:stretch>
            <a:fillRect/>
          </a:stretch>
        </p:blipFill>
        <p:spPr>
          <a:xfrm>
            <a:off x="7849457" y="865688"/>
            <a:ext cx="3369923" cy="4384406"/>
          </a:xfrm>
          <a:prstGeom prst="rect">
            <a:avLst/>
          </a:prstGeom>
        </p:spPr>
      </p:pic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HTMLOption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HTMLOption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HTMLOption3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HTMLOption4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HTMLOption5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HTMLOption6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HTMLOption7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266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59705" y="595900"/>
            <a:ext cx="5373383" cy="791111"/>
          </a:xfrm>
        </p:spPr>
        <p:txBody>
          <a:bodyPr/>
          <a:lstStyle/>
          <a:p>
            <a:r>
              <a:rPr lang="en-US" dirty="0"/>
              <a:t>What process is shown here?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84935" y="1840336"/>
            <a:ext cx="5774076" cy="3359696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/>
              <a:t>A. interphase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 smtClean="0"/>
              <a:t>B. zygote </a:t>
            </a:r>
            <a:r>
              <a:rPr lang="en-US" sz="2500" dirty="0"/>
              <a:t>formation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C.  exchange </a:t>
            </a:r>
            <a:r>
              <a:rPr lang="en-US" sz="2500" dirty="0"/>
              <a:t>of chromosomal segments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D.  asexual </a:t>
            </a:r>
            <a:r>
              <a:rPr lang="en-US" sz="2500" dirty="0"/>
              <a:t>reproduction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91" y="2034284"/>
            <a:ext cx="584683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5497" y="195209"/>
            <a:ext cx="10695396" cy="12637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33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produced by the crossing over and independent assortment of genes?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84935" y="2116476"/>
            <a:ext cx="5774076" cy="2753475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/>
              <a:t>A.  X </a:t>
            </a:r>
            <a:r>
              <a:rPr lang="en-US" sz="2500" dirty="0"/>
              <a:t>chromosomes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B.  genetic </a:t>
            </a:r>
            <a:r>
              <a:rPr lang="en-US" sz="2500" dirty="0"/>
              <a:t>recombination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C.  Y </a:t>
            </a:r>
            <a:r>
              <a:rPr lang="en-US" sz="2500" dirty="0"/>
              <a:t>chromosomes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D.  allele</a:t>
            </a:r>
            <a:endParaRPr lang="en-US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91" y="2034284"/>
            <a:ext cx="584683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72612" y="184935"/>
            <a:ext cx="6072026" cy="1535788"/>
          </a:xfrm>
        </p:spPr>
        <p:txBody>
          <a:bodyPr>
            <a:normAutofit/>
          </a:bodyPr>
          <a:lstStyle/>
          <a:p>
            <a:pPr algn="ctr"/>
            <a:r>
              <a:rPr lang="en-US" sz="3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conclusion can be made from this </a:t>
            </a:r>
            <a:r>
              <a:rPr lang="en-US" sz="3000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figure about the Law of Segregation</a:t>
            </a:r>
            <a:endParaRPr lang="en-US" sz="3000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5013" y="798973"/>
            <a:ext cx="4165333" cy="41219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246580" y="1890445"/>
            <a:ext cx="6380251" cy="379116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000" dirty="0" smtClean="0"/>
              <a:t>A.  alleles </a:t>
            </a:r>
            <a:r>
              <a:rPr lang="en-US" sz="3000" dirty="0"/>
              <a:t>are not allowed to combine</a:t>
            </a:r>
          </a:p>
          <a:p>
            <a:r>
              <a:rPr lang="en-US" sz="3000" dirty="0" smtClean="0"/>
              <a:t>B. random </a:t>
            </a:r>
            <a:r>
              <a:rPr lang="en-US" sz="3000" dirty="0"/>
              <a:t>assortment results in eight possible gametes</a:t>
            </a:r>
          </a:p>
          <a:p>
            <a:r>
              <a:rPr lang="en-US" sz="3000" dirty="0" smtClean="0"/>
              <a:t>C. random </a:t>
            </a:r>
            <a:r>
              <a:rPr lang="en-US" sz="3000" dirty="0"/>
              <a:t>assortment results in four possible gametes</a:t>
            </a:r>
          </a:p>
          <a:p>
            <a:r>
              <a:rPr lang="en-US" sz="3000" dirty="0" smtClean="0"/>
              <a:t>D. gametes </a:t>
            </a:r>
            <a:r>
              <a:rPr lang="en-US" sz="3000" dirty="0"/>
              <a:t>are not allowed to form</a:t>
            </a:r>
          </a:p>
        </p:txBody>
      </p:sp>
    </p:spTree>
    <p:extLst>
      <p:ext uri="{BB962C8B-B14F-4D97-AF65-F5344CB8AC3E}">
        <p14:creationId xmlns:p14="http://schemas.microsoft.com/office/powerpoint/2010/main" val="42714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61" y="441789"/>
            <a:ext cx="4869053" cy="1674687"/>
          </a:xfrm>
        </p:spPr>
        <p:txBody>
          <a:bodyPr>
            <a:normAutofit/>
          </a:bodyPr>
          <a:lstStyle/>
          <a:p>
            <a:r>
              <a:rPr lang="en-US" sz="3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important function of cellular respiration occurs in the process shown?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092" y="441789"/>
            <a:ext cx="3976099" cy="54402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361" y="2208944"/>
            <a:ext cx="4988104" cy="339047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A.  glycolysis</a:t>
            </a:r>
            <a:endParaRPr lang="en-US" sz="2800" dirty="0"/>
          </a:p>
          <a:p>
            <a:r>
              <a:rPr lang="en-US" sz="2800" dirty="0" smtClean="0"/>
              <a:t>B.  aerobic </a:t>
            </a:r>
            <a:r>
              <a:rPr lang="en-US" sz="2800" dirty="0"/>
              <a:t>respiration</a:t>
            </a:r>
          </a:p>
          <a:p>
            <a:r>
              <a:rPr lang="en-US" sz="2800" dirty="0" smtClean="0"/>
              <a:t>C. electron </a:t>
            </a:r>
            <a:r>
              <a:rPr lang="en-US" sz="2800" dirty="0"/>
              <a:t>transport</a:t>
            </a:r>
          </a:p>
          <a:p>
            <a:r>
              <a:rPr lang="en-US" sz="2800" dirty="0" smtClean="0"/>
              <a:t>D. citric </a:t>
            </a:r>
            <a:r>
              <a:rPr lang="en-US" sz="2800" dirty="0"/>
              <a:t>acid production</a:t>
            </a:r>
          </a:p>
        </p:txBody>
      </p:sp>
    </p:spTree>
    <p:extLst>
      <p:ext uri="{BB962C8B-B14F-4D97-AF65-F5344CB8AC3E}">
        <p14:creationId xmlns:p14="http://schemas.microsoft.com/office/powerpoint/2010/main" val="28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34214" y="482886"/>
            <a:ext cx="3528870" cy="51884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What process is shown here? </a:t>
            </a:r>
          </a:p>
          <a:p>
            <a:pPr marL="0" indent="0">
              <a:buNone/>
            </a:pPr>
            <a:r>
              <a:rPr lang="en-US" sz="2600" dirty="0" smtClean="0"/>
              <a:t>A. sexual </a:t>
            </a:r>
            <a:r>
              <a:rPr lang="en-US" sz="2600" dirty="0"/>
              <a:t>reproduction</a:t>
            </a:r>
          </a:p>
          <a:p>
            <a:pPr marL="0" indent="0">
              <a:buNone/>
            </a:pPr>
            <a:r>
              <a:rPr lang="en-US" sz="2600" dirty="0" smtClean="0"/>
              <a:t>B.  zygote </a:t>
            </a:r>
            <a:r>
              <a:rPr lang="en-US" sz="2600" dirty="0"/>
              <a:t>formation</a:t>
            </a:r>
          </a:p>
          <a:p>
            <a:pPr marL="0" indent="0">
              <a:buNone/>
            </a:pPr>
            <a:r>
              <a:rPr lang="en-US" sz="2600" dirty="0" smtClean="0"/>
              <a:t>C. binary </a:t>
            </a:r>
            <a:r>
              <a:rPr lang="en-US" sz="2600" dirty="0"/>
              <a:t>fission</a:t>
            </a:r>
          </a:p>
          <a:p>
            <a:pPr marL="0" indent="0">
              <a:buNone/>
            </a:pPr>
            <a:r>
              <a:rPr lang="en-US" sz="2600" dirty="0" smtClean="0"/>
              <a:t>D. singular </a:t>
            </a:r>
            <a:r>
              <a:rPr lang="en-US" sz="2600" dirty="0"/>
              <a:t>fusion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417941" y="482885"/>
            <a:ext cx="4520629" cy="515297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What results from the process shown here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r>
              <a:rPr lang="en-US" sz="2800" dirty="0" smtClean="0"/>
              <a:t>A. genetically </a:t>
            </a:r>
            <a:r>
              <a:rPr lang="en-US" sz="2800" dirty="0"/>
              <a:t>different cells</a:t>
            </a:r>
          </a:p>
          <a:p>
            <a:pPr marL="0" indent="0">
              <a:buNone/>
            </a:pPr>
            <a:r>
              <a:rPr lang="en-US" sz="2800" dirty="0" smtClean="0"/>
              <a:t>B. genetically </a:t>
            </a:r>
            <a:r>
              <a:rPr lang="en-US" sz="2800" dirty="0"/>
              <a:t>identical cells</a:t>
            </a:r>
          </a:p>
          <a:p>
            <a:pPr marL="0" indent="0">
              <a:buNone/>
            </a:pPr>
            <a:r>
              <a:rPr lang="en-US" sz="2800" dirty="0" smtClean="0"/>
              <a:t>C. two </a:t>
            </a:r>
            <a:r>
              <a:rPr lang="en-US" sz="2800" dirty="0"/>
              <a:t>cells lacking cell walls</a:t>
            </a:r>
          </a:p>
          <a:p>
            <a:pPr marL="0" indent="0">
              <a:buNone/>
            </a:pPr>
            <a:r>
              <a:rPr lang="en-US" sz="2800" dirty="0" smtClean="0"/>
              <a:t>D. two </a:t>
            </a:r>
            <a:r>
              <a:rPr lang="en-US" sz="2800" dirty="0"/>
              <a:t>cells lacking cytoplasm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43" y="482885"/>
            <a:ext cx="3482938" cy="51529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65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65186" y="287677"/>
            <a:ext cx="5527495" cy="955496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diagram below shows a proposed theory of the origin of eukaryotic cells, called endosymbiosis.</a:t>
            </a:r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7450" y="1479478"/>
            <a:ext cx="5824538" cy="411993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6061753" cy="611312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3000" dirty="0"/>
              <a:t>Which of the following explains why cells that contained mitochondria-like organelles had an evolutionary advantage? 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A</a:t>
            </a:r>
            <a:r>
              <a:rPr lang="en-US" sz="3000" dirty="0"/>
              <a:t>. They were able to photosynthesize </a:t>
            </a:r>
            <a:endParaRPr lang="en-US" sz="3000" dirty="0" smtClean="0"/>
          </a:p>
          <a:p>
            <a:r>
              <a:rPr lang="en-US" sz="3000" dirty="0" smtClean="0"/>
              <a:t>B</a:t>
            </a:r>
            <a:r>
              <a:rPr lang="en-US" sz="3000" dirty="0"/>
              <a:t>. They had more DNA </a:t>
            </a:r>
          </a:p>
          <a:p>
            <a:r>
              <a:rPr lang="en-US" sz="3000" dirty="0"/>
              <a:t>C. They were able to make more use of available energy </a:t>
            </a:r>
            <a:endParaRPr lang="en-US" sz="3000" dirty="0" smtClean="0"/>
          </a:p>
          <a:p>
            <a:r>
              <a:rPr lang="en-US" sz="3000" dirty="0" smtClean="0"/>
              <a:t>D</a:t>
            </a:r>
            <a:r>
              <a:rPr lang="en-US" sz="3000" dirty="0"/>
              <a:t>. They were immune to bacterial invasion.</a:t>
            </a:r>
          </a:p>
        </p:txBody>
      </p:sp>
    </p:spTree>
    <p:extLst>
      <p:ext uri="{BB962C8B-B14F-4D97-AF65-F5344CB8AC3E}">
        <p14:creationId xmlns:p14="http://schemas.microsoft.com/office/powerpoint/2010/main" val="412035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1210" y="285266"/>
            <a:ext cx="3273099" cy="670231"/>
          </a:xfrm>
        </p:spPr>
        <p:txBody>
          <a:bodyPr>
            <a:noAutofit/>
          </a:bodyPr>
          <a:lstStyle/>
          <a:p>
            <a:r>
              <a:rPr lang="en-US" sz="4400" dirty="0" smtClean="0"/>
              <a:t>Warm Up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1491" y="955497"/>
            <a:ext cx="4993241" cy="450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A. crossing-over </a:t>
            </a:r>
          </a:p>
          <a:p>
            <a:pPr marL="0" indent="0">
              <a:buNone/>
            </a:pPr>
            <a:r>
              <a:rPr lang="en-US" sz="4000" dirty="0" smtClean="0"/>
              <a:t>B. Nondisjunction</a:t>
            </a:r>
          </a:p>
          <a:p>
            <a:pPr marL="0" indent="0">
              <a:buNone/>
            </a:pPr>
            <a:r>
              <a:rPr lang="en-US" sz="4000" dirty="0" smtClean="0"/>
              <a:t>C. </a:t>
            </a:r>
            <a:r>
              <a:rPr lang="en-US" sz="4000" dirty="0"/>
              <a:t>base pair </a:t>
            </a:r>
            <a:r>
              <a:rPr lang="en-US" sz="4000" dirty="0" smtClean="0"/>
              <a:t>substitution</a:t>
            </a:r>
          </a:p>
          <a:p>
            <a:pPr marL="0" indent="0">
              <a:buNone/>
            </a:pPr>
            <a:r>
              <a:rPr lang="en-US" sz="4000" dirty="0" smtClean="0"/>
              <a:t>D. </a:t>
            </a:r>
            <a:r>
              <a:rPr lang="en-US" sz="4000" dirty="0"/>
              <a:t>frame-shift location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4936" y="1058238"/>
            <a:ext cx="6493266" cy="469528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200" dirty="0"/>
              <a:t>The genetic disorder trisomy 21 (Down syndrome) is caused by what genetic event?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7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2" y="246580"/>
            <a:ext cx="4589982" cy="1917409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Scientists have found evidence that about 2.4 million years ago a gene regulating jaw muscles mutated and may have led to the more graceful human jaw we see today. The diagram below shows the skulls of 3 hominid species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91" y="2683474"/>
            <a:ext cx="4589982" cy="259166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9500" y="71919"/>
            <a:ext cx="7304924" cy="5640513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2400" dirty="0"/>
              <a:t>Which statement below most closely explains the link between jaw size and hominid evolution?</a:t>
            </a:r>
          </a:p>
          <a:p>
            <a:r>
              <a:rPr lang="en-US" sz="2400" dirty="0" smtClean="0"/>
              <a:t>A. The </a:t>
            </a:r>
            <a:r>
              <a:rPr lang="en-US" sz="2400" dirty="0"/>
              <a:t>jaws of hominids evolved to be smaller and less protruding over time.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B. The jaws of hominids evolved to be larger and more protruding over time.  </a:t>
            </a:r>
            <a:endParaRPr lang="en-US" sz="2400" dirty="0" smtClean="0"/>
          </a:p>
          <a:p>
            <a:r>
              <a:rPr lang="en-US" sz="2400" dirty="0" smtClean="0"/>
              <a:t>C</a:t>
            </a:r>
            <a:r>
              <a:rPr lang="en-US" sz="2400" dirty="0"/>
              <a:t>. There appears to be no change in the jaws of hominids over time. </a:t>
            </a:r>
            <a:endParaRPr lang="en-US" sz="2400" dirty="0" smtClean="0"/>
          </a:p>
          <a:p>
            <a:r>
              <a:rPr lang="en-US" sz="2400" dirty="0" smtClean="0"/>
              <a:t>D</a:t>
            </a:r>
            <a:r>
              <a:rPr lang="en-US" sz="2400" dirty="0"/>
              <a:t>. The jaws of hominids changed over time due to a change in brain </a:t>
            </a:r>
            <a:r>
              <a:rPr lang="en-US" sz="2400" dirty="0" smtClean="0"/>
              <a:t>size.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365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4388" y="184934"/>
            <a:ext cx="11640620" cy="5424756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Why do cells need both tRNA and mRNA?	</a:t>
            </a:r>
          </a:p>
          <a:p>
            <a:pPr marL="0" indent="0">
              <a:buNone/>
            </a:pPr>
            <a:r>
              <a:rPr lang="en-US" sz="3000" dirty="0"/>
              <a:t>   </a:t>
            </a:r>
            <a:r>
              <a:rPr lang="en-US" sz="3000" dirty="0" smtClean="0"/>
              <a:t>A. </a:t>
            </a:r>
            <a:r>
              <a:rPr lang="en-US" sz="3000" dirty="0"/>
              <a:t> Only tRNA bends into a shape that can carry specific amino acids	</a:t>
            </a:r>
          </a:p>
          <a:p>
            <a:pPr marL="0" indent="0">
              <a:buNone/>
            </a:pPr>
            <a:r>
              <a:rPr lang="en-US" sz="3000" dirty="0"/>
              <a:t>   B. Only mRNA can be used to repair mistakes in the DNA sequence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r>
              <a:rPr lang="en-US" sz="3000" dirty="0" smtClean="0"/>
              <a:t> </a:t>
            </a:r>
            <a:r>
              <a:rPr lang="en-US" sz="3000" dirty="0"/>
              <a:t>  C</a:t>
            </a:r>
            <a:r>
              <a:rPr lang="en-US" sz="3000" dirty="0" smtClean="0"/>
              <a:t>. </a:t>
            </a:r>
            <a:r>
              <a:rPr lang="en-US" sz="3000" dirty="0"/>
              <a:t> The tRNA in used on the ribosomes and the mRNA is used in the </a:t>
            </a:r>
            <a:r>
              <a:rPr lang="en-US" sz="3000" dirty="0" smtClean="0"/>
              <a:t>   nucleus</a:t>
            </a:r>
            <a:r>
              <a:rPr lang="en-US" sz="3000" dirty="0"/>
              <a:t>.	</a:t>
            </a:r>
          </a:p>
          <a:p>
            <a:pPr marL="0" indent="0">
              <a:buNone/>
            </a:pPr>
            <a:r>
              <a:rPr lang="en-US" sz="3000" dirty="0"/>
              <a:t>   D</a:t>
            </a:r>
            <a:r>
              <a:rPr lang="en-US" sz="3000" dirty="0" smtClean="0"/>
              <a:t>. </a:t>
            </a:r>
            <a:r>
              <a:rPr lang="en-US" sz="3000" dirty="0"/>
              <a:t> The mRNA brings information to the nucleus for the tRNA to use</a:t>
            </a:r>
          </a:p>
        </p:txBody>
      </p:sp>
    </p:spTree>
    <p:extLst>
      <p:ext uri="{BB962C8B-B14F-4D97-AF65-F5344CB8AC3E}">
        <p14:creationId xmlns:p14="http://schemas.microsoft.com/office/powerpoint/2010/main" val="75465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919" y="0"/>
            <a:ext cx="119899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Mutations within a DNA sequence are: </a:t>
            </a:r>
          </a:p>
          <a:p>
            <a:pPr marL="742950" indent="-742950">
              <a:buAutoNum type="alphaUcPeriod"/>
            </a:pPr>
            <a:r>
              <a:rPr lang="en-US" sz="4000" dirty="0" smtClean="0"/>
              <a:t>natural </a:t>
            </a:r>
            <a:r>
              <a:rPr lang="en-US" sz="4000" dirty="0"/>
              <a:t>processes that produce genetic </a:t>
            </a:r>
            <a:r>
              <a:rPr lang="en-US" sz="4000" dirty="0" smtClean="0"/>
              <a:t>diversity</a:t>
            </a:r>
          </a:p>
          <a:p>
            <a:pPr marL="742950" indent="-742950">
              <a:buAutoNum type="alphaUcPeriod"/>
            </a:pPr>
            <a:endParaRPr lang="en-US" sz="4000" dirty="0" smtClean="0"/>
          </a:p>
          <a:p>
            <a:pPr marL="742950" indent="-742950">
              <a:buAutoNum type="alphaUcPeriod"/>
            </a:pPr>
            <a:r>
              <a:rPr lang="en-US" sz="4000" dirty="0" smtClean="0"/>
              <a:t>natural </a:t>
            </a:r>
            <a:r>
              <a:rPr lang="en-US" sz="4000" dirty="0"/>
              <a:t>processes that always affect the </a:t>
            </a:r>
            <a:r>
              <a:rPr lang="en-US" sz="4000" dirty="0" smtClean="0"/>
              <a:t>phenotype</a:t>
            </a:r>
          </a:p>
          <a:p>
            <a:endParaRPr lang="en-US" sz="4000" dirty="0" smtClean="0"/>
          </a:p>
          <a:p>
            <a:r>
              <a:rPr lang="en-US" sz="4000" dirty="0" smtClean="0"/>
              <a:t>C.  unnatural </a:t>
            </a:r>
            <a:r>
              <a:rPr lang="en-US" sz="4000" dirty="0"/>
              <a:t>processes that always affect the phenotype 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D.   unnatural </a:t>
            </a:r>
            <a:r>
              <a:rPr lang="en-US" sz="4000" dirty="0"/>
              <a:t>processes that are harmful to genetic </a:t>
            </a:r>
            <a:r>
              <a:rPr lang="en-US" sz="4000" dirty="0" smtClean="0"/>
              <a:t>  diversity.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786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368" y="439378"/>
            <a:ext cx="3273099" cy="557216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32980" y="798974"/>
            <a:ext cx="6174768" cy="4658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A. </a:t>
            </a:r>
            <a:r>
              <a:rPr lang="en-US" sz="4000" dirty="0"/>
              <a:t>the X chromosome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B. </a:t>
            </a:r>
            <a:r>
              <a:rPr lang="en-US" sz="4000" dirty="0"/>
              <a:t>the Y </a:t>
            </a:r>
            <a:r>
              <a:rPr lang="en-US" sz="4000" dirty="0" smtClean="0"/>
              <a:t>chromosome</a:t>
            </a:r>
          </a:p>
          <a:p>
            <a:pPr marL="0" indent="0">
              <a:buNone/>
            </a:pPr>
            <a:r>
              <a:rPr lang="en-US" sz="4000" dirty="0" smtClean="0"/>
              <a:t>C. </a:t>
            </a:r>
            <a:r>
              <a:rPr lang="en-US" sz="4000" dirty="0"/>
              <a:t>both the X and Y chromosomes 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D. </a:t>
            </a:r>
            <a:r>
              <a:rPr lang="en-US" sz="4000" dirty="0"/>
              <a:t>either the X or Y chromosome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8225" y="1356191"/>
            <a:ext cx="4735489" cy="4097482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r>
              <a:rPr lang="en-US" sz="3600" dirty="0"/>
              <a:t>The gene for red/green colorblindness in humans is recessive and primarily affects males. It must be located on </a:t>
            </a:r>
            <a:r>
              <a:rPr lang="en-US" sz="3600" dirty="0" smtClean="0"/>
              <a:t>_____</a:t>
            </a:r>
            <a:endParaRPr lang="en-US" sz="3600" dirty="0"/>
          </a:p>
          <a:p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5133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413</TotalTime>
  <Words>1319</Words>
  <Application>Microsoft Office PowerPoint</Application>
  <PresentationFormat>Widescreen</PresentationFormat>
  <Paragraphs>188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Gill Sans MT</vt:lpstr>
      <vt:lpstr>Gallery</vt:lpstr>
      <vt:lpstr>Warm Up Pea plants have seeds that are either round or wrinkled. In this cross, what will be the phenotypic ratio of the offspring? </vt:lpstr>
      <vt:lpstr>Warm Up Which kingdom is represented with the highlighted characteristics?</vt:lpstr>
      <vt:lpstr>Warm Up</vt:lpstr>
      <vt:lpstr>The diagram below shows a proposed theory of the origin of eukaryotic cells, called endosymbiosis.</vt:lpstr>
      <vt:lpstr>Warm Up</vt:lpstr>
      <vt:lpstr>Scientists have found evidence that about 2.4 million years ago a gene regulating jaw muscles mutated and may have led to the more graceful human jaw we see today. The diagram below shows the skulls of 3 hominid species</vt:lpstr>
      <vt:lpstr>PowerPoint Presentation</vt:lpstr>
      <vt:lpstr>PowerPoint Presentation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</vt:lpstr>
      <vt:lpstr>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it possible that one of the children in this pedigree expresses Tay-Sachs?</vt:lpstr>
      <vt:lpstr>PowerPoint Presentation</vt:lpstr>
      <vt:lpstr>PowerPoint Presentation</vt:lpstr>
      <vt:lpstr>What does this table show examples of?</vt:lpstr>
      <vt:lpstr>Study this Punnett square. Why does the father not have color blindness? </vt:lpstr>
      <vt:lpstr>What process is shown here?</vt:lpstr>
      <vt:lpstr> What is produced by the crossing over and independent assortment of genes?</vt:lpstr>
      <vt:lpstr>What conclusion can be made from this figure about the Law of Segregation</vt:lpstr>
      <vt:lpstr>What important function of cellular respiration occurs in the process shown? 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Starlett Thomas</dc:creator>
  <cp:lastModifiedBy>Starlett Thomas</cp:lastModifiedBy>
  <cp:revision>22</cp:revision>
  <dcterms:created xsi:type="dcterms:W3CDTF">2017-11-12T20:16:44Z</dcterms:created>
  <dcterms:modified xsi:type="dcterms:W3CDTF">2017-12-13T02:27:45Z</dcterms:modified>
</cp:coreProperties>
</file>