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handoutMasterIdLst>
    <p:handoutMasterId r:id="rId1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93" autoAdjust="0"/>
  </p:normalViewPr>
  <p:slideViewPr>
    <p:cSldViewPr>
      <p:cViewPr varScale="1">
        <p:scale>
          <a:sx n="66" d="100"/>
          <a:sy n="66" d="100"/>
        </p:scale>
        <p:origin x="12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4" y="1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98D5E23-9715-453E-B187-30CEC5D208B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4" y="8759825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F7F73FDD-91D9-40B4-99C2-A8496F856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4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1QBqp068jkI" TargetMode="Externa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6827520" cy="17021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1260629"/>
          </a:xfrm>
        </p:spPr>
        <p:txBody>
          <a:bodyPr>
            <a:normAutofit/>
          </a:bodyPr>
          <a:lstStyle/>
          <a:p>
            <a:r>
              <a:rPr lang="en-US" sz="2400" b="1" dirty="0"/>
              <a:t>SB1  Students will analyze the nature of the relationship between structures and function in living cells.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living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959" y="2286000"/>
            <a:ext cx="6777317" cy="3508977"/>
          </a:xfrm>
        </p:spPr>
        <p:txBody>
          <a:bodyPr/>
          <a:lstStyle/>
          <a:p>
            <a:r>
              <a:rPr lang="en-US" dirty="0" smtClean="0"/>
              <a:t>8. Respond </a:t>
            </a:r>
            <a:r>
              <a:rPr lang="en-US" dirty="0" smtClean="0"/>
              <a:t>to </a:t>
            </a:r>
            <a:r>
              <a:rPr lang="en-US" b="1" u="sng" dirty="0" smtClean="0"/>
              <a:t>Stimuli, </a:t>
            </a:r>
            <a:r>
              <a:rPr lang="en-US" dirty="0" smtClean="0"/>
              <a:t>gravity temperature </a:t>
            </a:r>
            <a:r>
              <a:rPr lang="en-US" b="1" u="sng" dirty="0" smtClean="0"/>
              <a:t>predator</a:t>
            </a:r>
            <a:endParaRPr lang="en-U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7239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3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508977"/>
          </a:xfrm>
        </p:spPr>
        <p:txBody>
          <a:bodyPr/>
          <a:lstStyle/>
          <a:p>
            <a:r>
              <a:rPr lang="en-US" b="1" dirty="0"/>
              <a:t>Remember:  </a:t>
            </a:r>
            <a:r>
              <a:rPr lang="en-US" dirty="0"/>
              <a:t>All organisms have </a:t>
            </a:r>
            <a:r>
              <a:rPr lang="en-US" b="1" u="sng" dirty="0" smtClean="0"/>
              <a:t>DNA</a:t>
            </a:r>
            <a:r>
              <a:rPr lang="en-US" dirty="0" smtClean="0"/>
              <a:t>( </a:t>
            </a:r>
            <a:r>
              <a:rPr lang="en-US" b="1" u="sng" dirty="0" smtClean="0"/>
              <a:t>genetic </a:t>
            </a:r>
            <a:r>
              <a:rPr lang="en-US" dirty="0" smtClean="0"/>
              <a:t>material</a:t>
            </a:r>
            <a:r>
              <a:rPr lang="en-US" dirty="0"/>
              <a:t>)</a:t>
            </a:r>
          </a:p>
          <a:p>
            <a:r>
              <a:rPr lang="en-US" dirty="0"/>
              <a:t>The study of life is called </a:t>
            </a:r>
            <a:r>
              <a:rPr lang="en-US" b="1" u="sng" dirty="0" smtClean="0"/>
              <a:t>biology</a:t>
            </a:r>
          </a:p>
          <a:p>
            <a:r>
              <a:rPr lang="en-US" dirty="0" smtClean="0"/>
              <a:t>(bio-</a:t>
            </a:r>
            <a:r>
              <a:rPr lang="en-US" b="1" dirty="0" smtClean="0"/>
              <a:t> </a:t>
            </a:r>
            <a:r>
              <a:rPr lang="en-US" b="1" u="sng" dirty="0" smtClean="0"/>
              <a:t>life</a:t>
            </a:r>
            <a:r>
              <a:rPr lang="en-US" dirty="0" smtClean="0"/>
              <a:t>) (</a:t>
            </a:r>
            <a:r>
              <a:rPr lang="en-US" dirty="0"/>
              <a:t>logy- </a:t>
            </a:r>
            <a:r>
              <a:rPr lang="en-US" b="1" u="sng" dirty="0" smtClean="0"/>
              <a:t>study of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3124200"/>
            <a:ext cx="5689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6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is LIFE</a:t>
            </a:r>
            <a:r>
              <a:rPr lang="en-US" b="1" u="sng" dirty="0" smtClean="0"/>
              <a:t>?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502920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Each group will receive a different characteristic of life to research.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Your group’s job is to learn about that characteristic of life and develop and 5 minute presentation to share with the class.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Examples of presentations include, </a:t>
            </a:r>
            <a:r>
              <a:rPr lang="en-US" dirty="0" smtClean="0"/>
              <a:t>songs, </a:t>
            </a:r>
            <a:r>
              <a:rPr lang="en-US" dirty="0"/>
              <a:t>poster (outline, graphic organizer, pictures), </a:t>
            </a:r>
            <a:r>
              <a:rPr lang="en-US" dirty="0" smtClean="0"/>
              <a:t>skit, flyer, etc</a:t>
            </a:r>
            <a:r>
              <a:rPr lang="en-US" dirty="0"/>
              <a:t>…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Your presentation needs to include: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Title: The Characteristic of Life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 Description of that characteristic of life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mtClean="0"/>
              <a:t>Real life example </a:t>
            </a:r>
            <a:r>
              <a:rPr lang="en-US" dirty="0" smtClean="0"/>
              <a:t>of that characteristic of life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Why do we need that characteristic to survive?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6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is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3579849"/>
          </a:xfrm>
        </p:spPr>
        <p:txBody>
          <a:bodyPr>
            <a:normAutofit/>
          </a:bodyPr>
          <a:lstStyle/>
          <a:p>
            <a:r>
              <a:rPr lang="en-US" dirty="0"/>
              <a:t>-  An </a:t>
            </a:r>
            <a:r>
              <a:rPr lang="en-US" b="1" u="sng" dirty="0" smtClean="0"/>
              <a:t>organism </a:t>
            </a:r>
            <a:r>
              <a:rPr lang="en-US" dirty="0" smtClean="0"/>
              <a:t>living </a:t>
            </a:r>
            <a:r>
              <a:rPr lang="en-US" dirty="0"/>
              <a:t>thing) is anything that has </a:t>
            </a:r>
            <a:r>
              <a:rPr lang="en-US" b="1" u="sng" dirty="0" smtClean="0"/>
              <a:t>all</a:t>
            </a:r>
            <a:r>
              <a:rPr lang="en-US" b="1" dirty="0" smtClean="0"/>
              <a:t> </a:t>
            </a:r>
            <a:r>
              <a:rPr lang="en-US" dirty="0" smtClean="0"/>
              <a:t>characteristics </a:t>
            </a:r>
            <a:r>
              <a:rPr lang="en-US" dirty="0"/>
              <a:t>of </a:t>
            </a:r>
            <a:r>
              <a:rPr lang="en-US" dirty="0" smtClean="0"/>
              <a:t>life</a:t>
            </a:r>
          </a:p>
          <a:p>
            <a:endParaRPr lang="en-US" dirty="0"/>
          </a:p>
          <a:p>
            <a:r>
              <a:rPr lang="en-US" dirty="0" smtClean="0"/>
              <a:t>-  </a:t>
            </a:r>
            <a:r>
              <a:rPr lang="en-US" dirty="0"/>
              <a:t>There </a:t>
            </a:r>
            <a:r>
              <a:rPr lang="en-US" dirty="0" smtClean="0"/>
              <a:t>are </a:t>
            </a:r>
            <a:r>
              <a:rPr lang="en-US" b="1" u="sng" dirty="0"/>
              <a:t>8</a:t>
            </a:r>
            <a:r>
              <a:rPr lang="en-US" dirty="0" smtClean="0"/>
              <a:t> characteristics </a:t>
            </a:r>
            <a:r>
              <a:rPr lang="en-US" dirty="0"/>
              <a:t>of life and an organism must have all </a:t>
            </a:r>
            <a:r>
              <a:rPr lang="en-US" dirty="0" smtClean="0"/>
              <a:t>of </a:t>
            </a:r>
            <a:r>
              <a:rPr lang="en-US" dirty="0"/>
              <a:t>them to be considered </a:t>
            </a:r>
            <a:r>
              <a:rPr lang="en-US" b="1" u="sng" dirty="0" smtClean="0"/>
              <a:t>living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24744" cy="838200"/>
          </a:xfrm>
        </p:spPr>
        <p:txBody>
          <a:bodyPr/>
          <a:lstStyle/>
          <a:p>
            <a:pPr marL="68580" indent="0"/>
            <a:r>
              <a:rPr lang="en-US" b="1" u="sng" dirty="0"/>
              <a:t>The </a:t>
            </a:r>
            <a:r>
              <a:rPr lang="en-US" b="1" u="sng" dirty="0" smtClean="0"/>
              <a:t>8 </a:t>
            </a:r>
            <a:r>
              <a:rPr lang="en-US" b="1" u="sng" dirty="0"/>
              <a:t>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Living things:</a:t>
            </a:r>
          </a:p>
          <a:p>
            <a:pPr marL="68580" lvl="0" indent="0">
              <a:buNone/>
            </a:pPr>
            <a:r>
              <a:rPr lang="en-US" dirty="0" smtClean="0"/>
              <a:t>1. are </a:t>
            </a:r>
            <a:r>
              <a:rPr lang="en-US" dirty="0"/>
              <a:t>made up of</a:t>
            </a:r>
            <a:r>
              <a:rPr lang="en-US" b="1" dirty="0"/>
              <a:t> </a:t>
            </a:r>
            <a:r>
              <a:rPr lang="en-US" b="1" u="sng" dirty="0" smtClean="0"/>
              <a:t>cells</a:t>
            </a:r>
            <a:endParaRPr lang="en-US" dirty="0"/>
          </a:p>
          <a:p>
            <a:r>
              <a:rPr lang="en-US" dirty="0"/>
              <a:t>- Organisms made of 1 cell are </a:t>
            </a:r>
            <a:r>
              <a:rPr lang="en-US" b="1" u="sng" dirty="0" smtClean="0"/>
              <a:t>unicellular</a:t>
            </a:r>
            <a:r>
              <a:rPr lang="en-US" dirty="0" smtClean="0"/>
              <a:t>(bacteria)</a:t>
            </a:r>
            <a:endParaRPr lang="en-US" dirty="0"/>
          </a:p>
          <a:p>
            <a:r>
              <a:rPr lang="en-US" dirty="0"/>
              <a:t>- Organisms made of more than 1 cell are </a:t>
            </a:r>
            <a:r>
              <a:rPr lang="en-US" b="1" u="sng" dirty="0" err="1" smtClean="0"/>
              <a:t>multicellular</a:t>
            </a:r>
            <a:r>
              <a:rPr lang="en-US" dirty="0" smtClean="0"/>
              <a:t> (plants and animals)</a:t>
            </a:r>
            <a:endParaRPr lang="en-US" b="1" u="sng" dirty="0" smtClean="0"/>
          </a:p>
          <a:p>
            <a:r>
              <a:rPr lang="en-US" dirty="0" smtClean="0"/>
              <a:t>Examples: plant cell			animal cell</a:t>
            </a:r>
            <a:endParaRPr lang="en-US" dirty="0"/>
          </a:p>
          <a:p>
            <a:pPr marL="68580" indent="0">
              <a:spcBef>
                <a:spcPts val="0"/>
              </a:spcBef>
              <a:buNone/>
            </a:pPr>
            <a:r>
              <a:rPr lang="en-US" b="0" dirty="0">
                <a:solidFill>
                  <a:schemeClr val="accent2"/>
                </a:solidFill>
              </a:rPr>
              <a:t>		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waynesword.palomar.edu/images/plant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0426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aynesword.palomar.edu/images/animal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57" y="3886200"/>
            <a:ext cx="2935115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dirty="0" smtClean="0"/>
              <a:t>2. are </a:t>
            </a:r>
            <a:r>
              <a:rPr lang="en-US" b="1" u="sng" dirty="0" smtClean="0"/>
              <a:t>organized</a:t>
            </a:r>
            <a:endParaRPr lang="en-US" dirty="0"/>
          </a:p>
          <a:p>
            <a:r>
              <a:rPr lang="en-US" dirty="0"/>
              <a:t>- Organisms have </a:t>
            </a:r>
            <a:r>
              <a:rPr lang="en-US" b="1" u="sng" dirty="0" smtClean="0"/>
              <a:t>structures</a:t>
            </a:r>
            <a:r>
              <a:rPr lang="en-US" dirty="0" smtClean="0"/>
              <a:t>(parts</a:t>
            </a:r>
            <a:r>
              <a:rPr lang="en-US" dirty="0"/>
              <a:t>) that have specific </a:t>
            </a:r>
            <a:r>
              <a:rPr lang="en-US" b="1" u="sng" dirty="0" smtClean="0"/>
              <a:t>functions </a:t>
            </a:r>
            <a:r>
              <a:rPr lang="en-US" dirty="0" smtClean="0"/>
              <a:t>(jobs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Example: We have a heart for </a:t>
            </a:r>
          </a:p>
          <a:p>
            <a:pPr>
              <a:buNone/>
            </a:pPr>
            <a:r>
              <a:rPr lang="en-US" dirty="0" smtClean="0"/>
              <a:t>    pumping blood and lungs</a:t>
            </a:r>
          </a:p>
          <a:p>
            <a:pPr>
              <a:buNone/>
            </a:pPr>
            <a:r>
              <a:rPr lang="en-US" dirty="0" smtClean="0"/>
              <a:t>	for breathing</a:t>
            </a:r>
            <a:endParaRPr lang="en-US" dirty="0"/>
          </a:p>
        </p:txBody>
      </p:sp>
      <p:pic>
        <p:nvPicPr>
          <p:cNvPr id="2050" name="Picture 2" descr="http://www.uen.org/utahlink/tours/loadimg.cgi?p=/tour/23647/23647pi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2209800" cy="361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024744" cy="1143000"/>
          </a:xfrm>
        </p:spPr>
        <p:txBody>
          <a:bodyPr/>
          <a:lstStyle/>
          <a:p>
            <a:r>
              <a:rPr lang="en-US" sz="4400" dirty="0" smtClean="0"/>
              <a:t>All living things: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162800" cy="5486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)  </a:t>
            </a:r>
            <a:r>
              <a:rPr lang="en-US" sz="2800" b="1" u="sng" dirty="0" smtClean="0"/>
              <a:t>reproduce</a:t>
            </a:r>
            <a:endParaRPr lang="en-US" sz="2800" dirty="0"/>
          </a:p>
          <a:p>
            <a:r>
              <a:rPr lang="en-US" sz="2800" dirty="0"/>
              <a:t>- organisms produce </a:t>
            </a:r>
            <a:r>
              <a:rPr lang="en-US" sz="2800" b="1" u="sng" dirty="0" smtClean="0"/>
              <a:t>offspring</a:t>
            </a:r>
            <a:endParaRPr lang="en-US" sz="2800" dirty="0"/>
          </a:p>
          <a:p>
            <a:r>
              <a:rPr lang="en-US" sz="2800" b="1" dirty="0"/>
              <a:t>- species</a:t>
            </a:r>
            <a:r>
              <a:rPr lang="en-US" sz="2800" dirty="0"/>
              <a:t>-organisms that have the ability to </a:t>
            </a:r>
            <a:r>
              <a:rPr lang="en-US" sz="2800" b="1" u="sng" dirty="0" smtClean="0"/>
              <a:t>mate</a:t>
            </a:r>
            <a:r>
              <a:rPr lang="en-US" sz="2800" dirty="0" smtClean="0"/>
              <a:t> and </a:t>
            </a:r>
            <a:r>
              <a:rPr lang="en-US" sz="2800" dirty="0"/>
              <a:t>produce</a:t>
            </a:r>
            <a:r>
              <a:rPr lang="en-US" sz="2800" b="1" dirty="0"/>
              <a:t> </a:t>
            </a:r>
            <a:r>
              <a:rPr lang="en-US" sz="2800" b="1" u="sng" dirty="0" smtClean="0"/>
              <a:t>fertile</a:t>
            </a:r>
            <a:r>
              <a:rPr lang="en-US" sz="2800" b="1" dirty="0" smtClean="0"/>
              <a:t> </a:t>
            </a:r>
            <a:r>
              <a:rPr lang="en-US" sz="2800" dirty="0" smtClean="0"/>
              <a:t>offspring</a:t>
            </a:r>
          </a:p>
          <a:p>
            <a:pPr>
              <a:buNone/>
            </a:pPr>
            <a:r>
              <a:rPr lang="en-US" sz="2800" dirty="0" smtClean="0"/>
              <a:t>Examples:</a:t>
            </a:r>
          </a:p>
          <a:p>
            <a:r>
              <a:rPr lang="en-US" sz="2800" b="1" u="sng" dirty="0" smtClean="0"/>
              <a:t>Asexual reproduction</a:t>
            </a:r>
            <a:endParaRPr lang="en-US" sz="2800" dirty="0" smtClean="0"/>
          </a:p>
          <a:p>
            <a:pPr lvl="1"/>
            <a:r>
              <a:rPr lang="en-US" sz="2600" dirty="0" smtClean="0"/>
              <a:t>1 parent(bacteria)</a:t>
            </a:r>
          </a:p>
          <a:p>
            <a:r>
              <a:rPr lang="en-US" sz="2800" b="1" u="sng" dirty="0" smtClean="0"/>
              <a:t>Sexual reproduction</a:t>
            </a:r>
            <a:endParaRPr lang="en-US" sz="2800" dirty="0" smtClean="0"/>
          </a:p>
          <a:p>
            <a:pPr lvl="1"/>
            <a:r>
              <a:rPr lang="en-US" sz="2600" dirty="0" smtClean="0"/>
              <a:t>2 parents (humans)</a:t>
            </a:r>
            <a:endParaRPr lang="en-US" sz="2600" b="1" u="sng" dirty="0"/>
          </a:p>
        </p:txBody>
      </p:sp>
      <p:pic>
        <p:nvPicPr>
          <p:cNvPr id="3074" name="Picture 2" descr="http://1.bp.blogspot.com/_hYx4GH-EXa4/S9mf2mEPrVI/AAAAAAAAADw/Qgi-cADtb2c/s1600/mom_with_baby_cartoo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131445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uic.edu/classes/bios/bios100/lecturesf04am/binfission.jpg"/>
          <p:cNvPicPr>
            <a:picLocks noChangeAspect="1" noChangeArrowheads="1"/>
          </p:cNvPicPr>
          <p:nvPr/>
        </p:nvPicPr>
        <p:blipFill>
          <a:blip r:embed="rId3" cstate="print"/>
          <a:srcRect l="9903" t="2900" r="6207" b="3237"/>
          <a:stretch>
            <a:fillRect/>
          </a:stretch>
        </p:blipFill>
        <p:spPr bwMode="auto">
          <a:xfrm>
            <a:off x="6477000" y="3022598"/>
            <a:ext cx="2667000" cy="3683001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5715000" y="3657600"/>
            <a:ext cx="1371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3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135009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4)  grow and </a:t>
            </a:r>
            <a:r>
              <a:rPr lang="en-US" b="1" u="sng" dirty="0" smtClean="0"/>
              <a:t>develop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- grow - to get </a:t>
            </a:r>
            <a:r>
              <a:rPr lang="en-US" b="1" u="sng" dirty="0" smtClean="0"/>
              <a:t>bigger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size</a:t>
            </a:r>
          </a:p>
          <a:p>
            <a:r>
              <a:rPr lang="en-US" dirty="0"/>
              <a:t>           - develop – to</a:t>
            </a:r>
            <a:r>
              <a:rPr lang="en-US" b="1" dirty="0"/>
              <a:t> </a:t>
            </a:r>
            <a:r>
              <a:rPr lang="en-US" b="1" u="sng" dirty="0" smtClean="0"/>
              <a:t>change</a:t>
            </a:r>
            <a:r>
              <a:rPr lang="en-US" b="1" dirty="0" smtClean="0"/>
              <a:t> </a:t>
            </a:r>
            <a:r>
              <a:rPr lang="en-US" dirty="0" smtClean="0"/>
              <a:t>in appearance</a:t>
            </a:r>
          </a:p>
          <a:p>
            <a:r>
              <a:rPr lang="en-US" dirty="0" smtClean="0"/>
              <a:t>Example: Frog growth and development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114800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www.youtube.com/watch?v=1QBqp068jkI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questgarden.com/84/66/7/090714140457/images/FrogLifeCy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81400"/>
            <a:ext cx="3124200" cy="3043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43308" cy="4876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5. respond &amp; adjust to their </a:t>
            </a:r>
            <a:r>
              <a:rPr lang="en-US" b="1" u="sng" dirty="0" smtClean="0"/>
              <a:t>environment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b="1" dirty="0" smtClean="0"/>
              <a:t>homeostasis</a:t>
            </a:r>
            <a:r>
              <a:rPr lang="en-US" dirty="0" smtClean="0"/>
              <a:t> (homo = </a:t>
            </a:r>
            <a:r>
              <a:rPr lang="en-US" u="sng" dirty="0" smtClean="0"/>
              <a:t>same</a:t>
            </a:r>
            <a:r>
              <a:rPr lang="en-US" dirty="0" smtClean="0"/>
              <a:t>, stasis = </a:t>
            </a:r>
            <a:r>
              <a:rPr lang="en-US" u="sng" dirty="0" smtClean="0"/>
              <a:t>state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en-US" dirty="0"/>
              <a:t>Some organisms have the ability to maintain </a:t>
            </a:r>
            <a:r>
              <a:rPr lang="en-US" b="1" dirty="0" smtClean="0"/>
              <a:t>stable</a:t>
            </a:r>
            <a:r>
              <a:rPr lang="en-US" dirty="0"/>
              <a:t> </a:t>
            </a:r>
            <a:r>
              <a:rPr lang="en-US" b="1" dirty="0" smtClean="0"/>
              <a:t>conditions </a:t>
            </a:r>
            <a:r>
              <a:rPr lang="en-US" b="1" u="sng" dirty="0" smtClean="0"/>
              <a:t>internally</a:t>
            </a:r>
            <a:r>
              <a:rPr lang="en-US" b="1" dirty="0" smtClean="0"/>
              <a:t> </a:t>
            </a:r>
            <a:r>
              <a:rPr lang="en-US" dirty="0" smtClean="0"/>
              <a:t>even </a:t>
            </a:r>
            <a:r>
              <a:rPr lang="en-US" dirty="0"/>
              <a:t>when their </a:t>
            </a:r>
            <a:r>
              <a:rPr lang="en-US" dirty="0" smtClean="0"/>
              <a:t>external surroundings </a:t>
            </a:r>
            <a:r>
              <a:rPr lang="en-US" dirty="0"/>
              <a:t>change. This is maintaining    </a:t>
            </a:r>
            <a:r>
              <a:rPr lang="en-US" b="1" dirty="0"/>
              <a:t>homeostasis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pPr marL="68580" indent="0">
              <a:buNone/>
            </a:pPr>
            <a:r>
              <a:rPr lang="en-US" dirty="0" smtClean="0"/>
              <a:t>We sweat when</a:t>
            </a:r>
          </a:p>
          <a:p>
            <a:pPr marL="68580" indent="0">
              <a:buNone/>
            </a:pPr>
            <a:r>
              <a:rPr lang="en-US" dirty="0" smtClean="0"/>
              <a:t>hot to maintain the same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body temperature. 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3.bp.blogspot.com/-lpzS5GCZp4w/T7mM9pCfQLI/AAAAAAAAAbM/e-5o23m8Wxc/s1600/swea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1905000" cy="298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3508977"/>
          </a:xfrm>
        </p:spPr>
        <p:txBody>
          <a:bodyPr/>
          <a:lstStyle/>
          <a:p>
            <a:pPr marL="68580" lvl="0" indent="0">
              <a:buNone/>
            </a:pPr>
            <a:r>
              <a:rPr lang="en-US" dirty="0" smtClean="0"/>
              <a:t>6. obtain </a:t>
            </a:r>
            <a:r>
              <a:rPr lang="en-US" dirty="0"/>
              <a:t>&amp; use </a:t>
            </a:r>
            <a:r>
              <a:rPr lang="en-US" b="1" u="sng" dirty="0" smtClean="0"/>
              <a:t>energy</a:t>
            </a:r>
            <a:endParaRPr lang="en-US" dirty="0"/>
          </a:p>
          <a:p>
            <a:r>
              <a:rPr lang="en-US" dirty="0"/>
              <a:t> - Organisms can obtain energy by </a:t>
            </a:r>
            <a:r>
              <a:rPr lang="en-US" b="1" u="sng" dirty="0" smtClean="0"/>
              <a:t>eating</a:t>
            </a:r>
            <a:r>
              <a:rPr lang="en-US" dirty="0" smtClean="0"/>
              <a:t> (us) or </a:t>
            </a:r>
            <a:r>
              <a:rPr lang="en-US" dirty="0"/>
              <a:t>using the </a:t>
            </a:r>
            <a:r>
              <a:rPr lang="en-US" b="1" u="sng" dirty="0" smtClean="0"/>
              <a:t>sun </a:t>
            </a:r>
            <a:r>
              <a:rPr lang="en-US" dirty="0" smtClean="0"/>
              <a:t>to </a:t>
            </a:r>
            <a:r>
              <a:rPr lang="en-US" dirty="0"/>
              <a:t>make </a:t>
            </a:r>
            <a:r>
              <a:rPr lang="en-US" dirty="0" smtClean="0"/>
              <a:t>food (plants)</a:t>
            </a:r>
            <a:endParaRPr lang="en-US" dirty="0"/>
          </a:p>
          <a:p>
            <a:r>
              <a:rPr lang="en-US" dirty="0"/>
              <a:t>-  Organisms use energy to do</a:t>
            </a:r>
            <a:r>
              <a:rPr lang="en-US" b="1" dirty="0"/>
              <a:t> </a:t>
            </a:r>
            <a:r>
              <a:rPr lang="en-US" b="1" u="sng" dirty="0" smtClean="0"/>
              <a:t>work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http://angerandstress.files.wordpress.com/2010/02/cartoon-exercise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569166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7)  adapt and</a:t>
            </a:r>
            <a:r>
              <a:rPr lang="en-US" b="1" dirty="0"/>
              <a:t> </a:t>
            </a:r>
            <a:r>
              <a:rPr lang="en-US" b="1" u="sng" dirty="0" smtClean="0"/>
              <a:t>evolve</a:t>
            </a:r>
            <a:endParaRPr lang="en-US" dirty="0"/>
          </a:p>
          <a:p>
            <a:r>
              <a:rPr lang="en-US" dirty="0"/>
              <a:t>- Organisms </a:t>
            </a:r>
            <a:r>
              <a:rPr lang="en-US" b="1" u="sng" dirty="0" smtClean="0"/>
              <a:t>adapt </a:t>
            </a:r>
            <a:r>
              <a:rPr lang="en-US" dirty="0" smtClean="0"/>
              <a:t>to </a:t>
            </a:r>
            <a:r>
              <a:rPr lang="en-US" dirty="0"/>
              <a:t>their surroundings in order to </a:t>
            </a:r>
            <a:r>
              <a:rPr lang="en-US" b="1" dirty="0"/>
              <a:t> </a:t>
            </a:r>
            <a:r>
              <a:rPr lang="en-US" b="1" u="sng" dirty="0" smtClean="0"/>
              <a:t>homeostasis</a:t>
            </a:r>
            <a:endParaRPr lang="en-US" dirty="0"/>
          </a:p>
          <a:p>
            <a:r>
              <a:rPr lang="en-US" dirty="0"/>
              <a:t>            - The evolution of a new </a:t>
            </a:r>
            <a:r>
              <a:rPr lang="en-US" b="1" u="sng" dirty="0" smtClean="0"/>
              <a:t>species </a:t>
            </a:r>
            <a:r>
              <a:rPr lang="en-US" dirty="0" smtClean="0"/>
              <a:t>can </a:t>
            </a:r>
            <a:r>
              <a:rPr lang="en-US" dirty="0"/>
              <a:t>occur as a result of </a:t>
            </a:r>
            <a:r>
              <a:rPr lang="en-US" dirty="0" smtClean="0"/>
              <a:t>adaptations-</a:t>
            </a:r>
            <a:r>
              <a:rPr lang="en-US" b="1" u="sng" dirty="0" smtClean="0"/>
              <a:t>speciation</a:t>
            </a:r>
          </a:p>
          <a:p>
            <a:r>
              <a:rPr lang="en-US" dirty="0" smtClean="0"/>
              <a:t>Example: Bacterial infections are getting harder to treat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evolution.berkeley.edu/evolibrary/images/interviews/resista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91000"/>
            <a:ext cx="4610100" cy="2266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26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481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Wingdings 2</vt:lpstr>
      <vt:lpstr>iRespondQuestionMaster</vt:lpstr>
      <vt:lpstr>iRespondGraphMaster</vt:lpstr>
      <vt:lpstr>Austin</vt:lpstr>
      <vt:lpstr>Characteristics of life</vt:lpstr>
      <vt:lpstr>What is LIFE? </vt:lpstr>
      <vt:lpstr>The 8 Characteristics of Life</vt:lpstr>
      <vt:lpstr>All living things:</vt:lpstr>
      <vt:lpstr>All living things:</vt:lpstr>
      <vt:lpstr>All living things:</vt:lpstr>
      <vt:lpstr>All living things:</vt:lpstr>
      <vt:lpstr>All living things:</vt:lpstr>
      <vt:lpstr>All living things:</vt:lpstr>
      <vt:lpstr>All living things</vt:lpstr>
      <vt:lpstr>PowerPoint Presentation</vt:lpstr>
      <vt:lpstr>What is LIFE? Activity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Starlett Thomas</cp:lastModifiedBy>
  <cp:revision>26</cp:revision>
  <cp:lastPrinted>2014-08-08T11:50:16Z</cp:lastPrinted>
  <dcterms:created xsi:type="dcterms:W3CDTF">2012-08-12T15:53:18Z</dcterms:created>
  <dcterms:modified xsi:type="dcterms:W3CDTF">2017-01-19T03:08:31Z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