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88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70" r:id="rId18"/>
    <p:sldId id="271" r:id="rId19"/>
    <p:sldId id="258" r:id="rId20"/>
    <p:sldId id="259" r:id="rId21"/>
    <p:sldId id="262" r:id="rId22"/>
    <p:sldId id="260" r:id="rId23"/>
    <p:sldId id="257" r:id="rId24"/>
    <p:sldId id="261" r:id="rId25"/>
    <p:sldId id="256" r:id="rId26"/>
    <p:sldId id="265" r:id="rId27"/>
    <p:sldId id="263" r:id="rId28"/>
    <p:sldId id="266" r:id="rId29"/>
    <p:sldId id="269" r:id="rId30"/>
    <p:sldId id="264" r:id="rId31"/>
    <p:sldId id="272" r:id="rId32"/>
    <p:sldId id="268" r:id="rId33"/>
    <p:sldId id="26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62" d="100"/>
          <a:sy n="62" d="100"/>
        </p:scale>
        <p:origin x="44" y="4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1CA2F-7469-4BC1-AB5D-76C6B525D3C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554F5C6-E591-47A6-80D1-28CD440160AF}">
      <dgm:prSet phldrT="[Text]"/>
      <dgm:spPr/>
      <dgm:t>
        <a:bodyPr/>
        <a:lstStyle/>
        <a:p>
          <a:r>
            <a:rPr lang="en-US" dirty="0" smtClean="0"/>
            <a:t>both</a:t>
          </a:r>
          <a:endParaRPr lang="en-US" dirty="0"/>
        </a:p>
      </dgm:t>
    </dgm:pt>
    <dgm:pt modelId="{252EF129-81B5-46AE-855C-45828BF40D39}" type="parTrans" cxnId="{84B5A2C5-490F-42BE-B27D-EF7F00B980BC}">
      <dgm:prSet/>
      <dgm:spPr/>
      <dgm:t>
        <a:bodyPr/>
        <a:lstStyle/>
        <a:p>
          <a:endParaRPr lang="en-US"/>
        </a:p>
      </dgm:t>
    </dgm:pt>
    <dgm:pt modelId="{E0748E35-831A-4BA6-B89F-65BA7A5A3003}" type="sibTrans" cxnId="{84B5A2C5-490F-42BE-B27D-EF7F00B980BC}">
      <dgm:prSet/>
      <dgm:spPr/>
      <dgm:t>
        <a:bodyPr/>
        <a:lstStyle/>
        <a:p>
          <a:endParaRPr lang="en-US"/>
        </a:p>
      </dgm:t>
    </dgm:pt>
    <dgm:pt modelId="{A21AFA54-4B73-44D1-B985-E95D564591E8}">
      <dgm:prSet phldrT="[Text]"/>
      <dgm:spPr/>
      <dgm:t>
        <a:bodyPr/>
        <a:lstStyle/>
        <a:p>
          <a:r>
            <a:rPr lang="en-US" dirty="0" smtClean="0"/>
            <a:t>Active transport</a:t>
          </a:r>
          <a:endParaRPr lang="en-US" dirty="0"/>
        </a:p>
      </dgm:t>
    </dgm:pt>
    <dgm:pt modelId="{A878DBDB-94C3-40FC-A6E8-6BC9448E3859}" type="parTrans" cxnId="{12CEA214-1481-404D-8A56-40012DB75B44}">
      <dgm:prSet/>
      <dgm:spPr/>
      <dgm:t>
        <a:bodyPr/>
        <a:lstStyle/>
        <a:p>
          <a:endParaRPr lang="en-US"/>
        </a:p>
      </dgm:t>
    </dgm:pt>
    <dgm:pt modelId="{C787F895-5AD2-4791-B943-C14A0C72E97F}" type="sibTrans" cxnId="{12CEA214-1481-404D-8A56-40012DB75B44}">
      <dgm:prSet/>
      <dgm:spPr/>
      <dgm:t>
        <a:bodyPr/>
        <a:lstStyle/>
        <a:p>
          <a:endParaRPr lang="en-US"/>
        </a:p>
      </dgm:t>
    </dgm:pt>
    <dgm:pt modelId="{5DF130F6-584A-4B95-A6FF-26642C7EE92B}">
      <dgm:prSet phldrT="[Text]"/>
      <dgm:spPr/>
      <dgm:t>
        <a:bodyPr/>
        <a:lstStyle/>
        <a:p>
          <a:r>
            <a:rPr lang="en-US" dirty="0" smtClean="0"/>
            <a:t>Passive transport</a:t>
          </a:r>
          <a:endParaRPr lang="en-US" dirty="0"/>
        </a:p>
      </dgm:t>
    </dgm:pt>
    <dgm:pt modelId="{BAF15A75-0399-4F5B-A69C-320CC15F101B}" type="parTrans" cxnId="{39B7E489-EF8D-4F59-8023-267F12C5FB2C}">
      <dgm:prSet/>
      <dgm:spPr/>
      <dgm:t>
        <a:bodyPr/>
        <a:lstStyle/>
        <a:p>
          <a:endParaRPr lang="en-US"/>
        </a:p>
      </dgm:t>
    </dgm:pt>
    <dgm:pt modelId="{1B3E3C3B-9E90-4BF3-B78A-7DACF3258548}" type="sibTrans" cxnId="{39B7E489-EF8D-4F59-8023-267F12C5FB2C}">
      <dgm:prSet/>
      <dgm:spPr/>
      <dgm:t>
        <a:bodyPr/>
        <a:lstStyle/>
        <a:p>
          <a:endParaRPr lang="en-US"/>
        </a:p>
      </dgm:t>
    </dgm:pt>
    <dgm:pt modelId="{41844B98-697F-4D1E-A3DF-F44C4FC02773}" type="pres">
      <dgm:prSet presAssocID="{9031CA2F-7469-4BC1-AB5D-76C6B525D3CD}" presName="compositeShape" presStyleCnt="0">
        <dgm:presLayoutVars>
          <dgm:chMax val="7"/>
          <dgm:dir/>
          <dgm:resizeHandles val="exact"/>
        </dgm:presLayoutVars>
      </dgm:prSet>
      <dgm:spPr/>
    </dgm:pt>
    <dgm:pt modelId="{F791F55A-9EDF-44A7-A551-F2F48C425906}" type="pres">
      <dgm:prSet presAssocID="{1554F5C6-E591-47A6-80D1-28CD440160AF}" presName="circ1" presStyleLbl="vennNode1" presStyleIdx="0" presStyleCnt="3" custLinFactNeighborX="4302" custLinFactNeighborY="67551"/>
      <dgm:spPr/>
      <dgm:t>
        <a:bodyPr/>
        <a:lstStyle/>
        <a:p>
          <a:endParaRPr lang="en-US"/>
        </a:p>
      </dgm:t>
    </dgm:pt>
    <dgm:pt modelId="{508128F4-E455-4805-929F-D23528762D3B}" type="pres">
      <dgm:prSet presAssocID="{1554F5C6-E591-47A6-80D1-28CD440160A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EAD8C-25E6-40BC-BDEE-BBDC981048C4}" type="pres">
      <dgm:prSet presAssocID="{A21AFA54-4B73-44D1-B985-E95D564591E8}" presName="circ2" presStyleLbl="vennNode1" presStyleIdx="1" presStyleCnt="3" custScaleX="129366" custScaleY="119448" custLinFactNeighborX="71524" custLinFactNeighborY="-24479"/>
      <dgm:spPr/>
      <dgm:t>
        <a:bodyPr/>
        <a:lstStyle/>
        <a:p>
          <a:endParaRPr lang="en-US"/>
        </a:p>
      </dgm:t>
    </dgm:pt>
    <dgm:pt modelId="{02152AE1-F426-4709-B412-0CEAFD10AA93}" type="pres">
      <dgm:prSet presAssocID="{A21AFA54-4B73-44D1-B985-E95D564591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61319-3BD3-4B26-BCB9-AAF218A1955C}" type="pres">
      <dgm:prSet presAssocID="{5DF130F6-584A-4B95-A6FF-26642C7EE92B}" presName="circ3" presStyleLbl="vennNode1" presStyleIdx="2" presStyleCnt="3" custScaleX="137170" custScaleY="127087" custLinFactNeighborX="-69113" custLinFactNeighborY="-20598"/>
      <dgm:spPr/>
      <dgm:t>
        <a:bodyPr/>
        <a:lstStyle/>
        <a:p>
          <a:endParaRPr lang="en-US"/>
        </a:p>
      </dgm:t>
    </dgm:pt>
    <dgm:pt modelId="{BBD116A0-2FA4-4C20-B199-AA29EECC5B86}" type="pres">
      <dgm:prSet presAssocID="{5DF130F6-584A-4B95-A6FF-26642C7EE92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E8BFC6-193C-4767-BAA2-B163DD1224EE}" type="presOf" srcId="{5DF130F6-584A-4B95-A6FF-26642C7EE92B}" destId="{BBD116A0-2FA4-4C20-B199-AA29EECC5B86}" srcOrd="1" destOrd="0" presId="urn:microsoft.com/office/officeart/2005/8/layout/venn1"/>
    <dgm:cxn modelId="{76862C6F-006E-45FB-BD98-5AD5870919AD}" type="presOf" srcId="{1554F5C6-E591-47A6-80D1-28CD440160AF}" destId="{508128F4-E455-4805-929F-D23528762D3B}" srcOrd="1" destOrd="0" presId="urn:microsoft.com/office/officeart/2005/8/layout/venn1"/>
    <dgm:cxn modelId="{39B7E489-EF8D-4F59-8023-267F12C5FB2C}" srcId="{9031CA2F-7469-4BC1-AB5D-76C6B525D3CD}" destId="{5DF130F6-584A-4B95-A6FF-26642C7EE92B}" srcOrd="2" destOrd="0" parTransId="{BAF15A75-0399-4F5B-A69C-320CC15F101B}" sibTransId="{1B3E3C3B-9E90-4BF3-B78A-7DACF3258548}"/>
    <dgm:cxn modelId="{B4FEE987-469F-4490-9368-00476E5381DE}" type="presOf" srcId="{5DF130F6-584A-4B95-A6FF-26642C7EE92B}" destId="{84A61319-3BD3-4B26-BCB9-AAF218A1955C}" srcOrd="0" destOrd="0" presId="urn:microsoft.com/office/officeart/2005/8/layout/venn1"/>
    <dgm:cxn modelId="{7C782454-3A7E-420F-90FA-434B075C7F7A}" type="presOf" srcId="{A21AFA54-4B73-44D1-B985-E95D564591E8}" destId="{02152AE1-F426-4709-B412-0CEAFD10AA93}" srcOrd="1" destOrd="0" presId="urn:microsoft.com/office/officeart/2005/8/layout/venn1"/>
    <dgm:cxn modelId="{86ED16E2-44E5-4566-9DC4-984FA7219D1C}" type="presOf" srcId="{9031CA2F-7469-4BC1-AB5D-76C6B525D3CD}" destId="{41844B98-697F-4D1E-A3DF-F44C4FC02773}" srcOrd="0" destOrd="0" presId="urn:microsoft.com/office/officeart/2005/8/layout/venn1"/>
    <dgm:cxn modelId="{E89A03BD-F42A-4EC9-B625-BB8AD28C1440}" type="presOf" srcId="{A21AFA54-4B73-44D1-B985-E95D564591E8}" destId="{6E5EAD8C-25E6-40BC-BDEE-BBDC981048C4}" srcOrd="0" destOrd="0" presId="urn:microsoft.com/office/officeart/2005/8/layout/venn1"/>
    <dgm:cxn modelId="{12CEA214-1481-404D-8A56-40012DB75B44}" srcId="{9031CA2F-7469-4BC1-AB5D-76C6B525D3CD}" destId="{A21AFA54-4B73-44D1-B985-E95D564591E8}" srcOrd="1" destOrd="0" parTransId="{A878DBDB-94C3-40FC-A6E8-6BC9448E3859}" sibTransId="{C787F895-5AD2-4791-B943-C14A0C72E97F}"/>
    <dgm:cxn modelId="{84B5A2C5-490F-42BE-B27D-EF7F00B980BC}" srcId="{9031CA2F-7469-4BC1-AB5D-76C6B525D3CD}" destId="{1554F5C6-E591-47A6-80D1-28CD440160AF}" srcOrd="0" destOrd="0" parTransId="{252EF129-81B5-46AE-855C-45828BF40D39}" sibTransId="{E0748E35-831A-4BA6-B89F-65BA7A5A3003}"/>
    <dgm:cxn modelId="{782B37F9-8BF9-429A-A2E6-BD807AA61B34}" type="presOf" srcId="{1554F5C6-E591-47A6-80D1-28CD440160AF}" destId="{F791F55A-9EDF-44A7-A551-F2F48C425906}" srcOrd="0" destOrd="0" presId="urn:microsoft.com/office/officeart/2005/8/layout/venn1"/>
    <dgm:cxn modelId="{56C7C92F-CB9E-4CAB-8246-2B1DA3AE3AE4}" type="presParOf" srcId="{41844B98-697F-4D1E-A3DF-F44C4FC02773}" destId="{F791F55A-9EDF-44A7-A551-F2F48C425906}" srcOrd="0" destOrd="0" presId="urn:microsoft.com/office/officeart/2005/8/layout/venn1"/>
    <dgm:cxn modelId="{205EEF38-557A-411D-BB86-630C6D1386F8}" type="presParOf" srcId="{41844B98-697F-4D1E-A3DF-F44C4FC02773}" destId="{508128F4-E455-4805-929F-D23528762D3B}" srcOrd="1" destOrd="0" presId="urn:microsoft.com/office/officeart/2005/8/layout/venn1"/>
    <dgm:cxn modelId="{411F0BA6-8A11-4D96-AC8E-E10536A17AC2}" type="presParOf" srcId="{41844B98-697F-4D1E-A3DF-F44C4FC02773}" destId="{6E5EAD8C-25E6-40BC-BDEE-BBDC981048C4}" srcOrd="2" destOrd="0" presId="urn:microsoft.com/office/officeart/2005/8/layout/venn1"/>
    <dgm:cxn modelId="{022DA9A6-B1E9-4C51-ABEF-7D4704DA5CE0}" type="presParOf" srcId="{41844B98-697F-4D1E-A3DF-F44C4FC02773}" destId="{02152AE1-F426-4709-B412-0CEAFD10AA93}" srcOrd="3" destOrd="0" presId="urn:microsoft.com/office/officeart/2005/8/layout/venn1"/>
    <dgm:cxn modelId="{D599B74E-1687-4463-82BB-725A40D8C5FF}" type="presParOf" srcId="{41844B98-697F-4D1E-A3DF-F44C4FC02773}" destId="{84A61319-3BD3-4B26-BCB9-AAF218A1955C}" srcOrd="4" destOrd="0" presId="urn:microsoft.com/office/officeart/2005/8/layout/venn1"/>
    <dgm:cxn modelId="{86E0DD98-60CF-4F3A-ABDA-308AB784479C}" type="presParOf" srcId="{41844B98-697F-4D1E-A3DF-F44C4FC02773}" destId="{BBD116A0-2FA4-4C20-B199-AA29EECC5B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31CA2F-7469-4BC1-AB5D-76C6B525D3CD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1554F5C6-E591-47A6-80D1-28CD440160AF}">
      <dgm:prSet phldrT="[Text]"/>
      <dgm:spPr/>
      <dgm:t>
        <a:bodyPr/>
        <a:lstStyle/>
        <a:p>
          <a:r>
            <a:rPr lang="en-US" dirty="0" smtClean="0"/>
            <a:t>Both</a:t>
          </a:r>
        </a:p>
        <a:p>
          <a:r>
            <a:rPr lang="en-US" dirty="0" smtClean="0"/>
            <a:t>Transport,</a:t>
          </a:r>
        </a:p>
        <a:p>
          <a:r>
            <a:rPr lang="en-US" dirty="0" smtClean="0"/>
            <a:t>Move molecules through cell membrane</a:t>
          </a:r>
          <a:endParaRPr lang="en-US" dirty="0"/>
        </a:p>
      </dgm:t>
    </dgm:pt>
    <dgm:pt modelId="{252EF129-81B5-46AE-855C-45828BF40D39}" type="parTrans" cxnId="{84B5A2C5-490F-42BE-B27D-EF7F00B980BC}">
      <dgm:prSet/>
      <dgm:spPr/>
      <dgm:t>
        <a:bodyPr/>
        <a:lstStyle/>
        <a:p>
          <a:endParaRPr lang="en-US"/>
        </a:p>
      </dgm:t>
    </dgm:pt>
    <dgm:pt modelId="{E0748E35-831A-4BA6-B89F-65BA7A5A3003}" type="sibTrans" cxnId="{84B5A2C5-490F-42BE-B27D-EF7F00B980BC}">
      <dgm:prSet/>
      <dgm:spPr/>
      <dgm:t>
        <a:bodyPr/>
        <a:lstStyle/>
        <a:p>
          <a:endParaRPr lang="en-US"/>
        </a:p>
      </dgm:t>
    </dgm:pt>
    <dgm:pt modelId="{A21AFA54-4B73-44D1-B985-E95D564591E8}">
      <dgm:prSet phldrT="[Text]"/>
      <dgm:spPr/>
      <dgm:t>
        <a:bodyPr/>
        <a:lstStyle/>
        <a:p>
          <a:r>
            <a:rPr lang="en-US" dirty="0" smtClean="0"/>
            <a:t>Active transport</a:t>
          </a:r>
        </a:p>
        <a:p>
          <a:r>
            <a:rPr lang="en-US" dirty="0" smtClean="0"/>
            <a:t>Low to high concentration</a:t>
          </a:r>
        </a:p>
        <a:p>
          <a:r>
            <a:rPr lang="en-US" dirty="0" smtClean="0"/>
            <a:t>Larger molecules</a:t>
          </a:r>
        </a:p>
        <a:p>
          <a:r>
            <a:rPr lang="en-US" dirty="0" smtClean="0"/>
            <a:t>Energy involved</a:t>
          </a:r>
        </a:p>
        <a:p>
          <a:r>
            <a:rPr lang="en-US" dirty="0" smtClean="0"/>
            <a:t>Ex. Endocytosis and exocytosis</a:t>
          </a:r>
          <a:endParaRPr lang="en-US" dirty="0"/>
        </a:p>
      </dgm:t>
    </dgm:pt>
    <dgm:pt modelId="{A878DBDB-94C3-40FC-A6E8-6BC9448E3859}" type="parTrans" cxnId="{12CEA214-1481-404D-8A56-40012DB75B44}">
      <dgm:prSet/>
      <dgm:spPr/>
      <dgm:t>
        <a:bodyPr/>
        <a:lstStyle/>
        <a:p>
          <a:endParaRPr lang="en-US"/>
        </a:p>
      </dgm:t>
    </dgm:pt>
    <dgm:pt modelId="{C787F895-5AD2-4791-B943-C14A0C72E97F}" type="sibTrans" cxnId="{12CEA214-1481-404D-8A56-40012DB75B44}">
      <dgm:prSet/>
      <dgm:spPr/>
      <dgm:t>
        <a:bodyPr/>
        <a:lstStyle/>
        <a:p>
          <a:endParaRPr lang="en-US"/>
        </a:p>
      </dgm:t>
    </dgm:pt>
    <dgm:pt modelId="{5DF130F6-584A-4B95-A6FF-26642C7EE92B}">
      <dgm:prSet phldrT="[Text]"/>
      <dgm:spPr/>
      <dgm:t>
        <a:bodyPr/>
        <a:lstStyle/>
        <a:p>
          <a:r>
            <a:rPr lang="en-US" dirty="0" smtClean="0"/>
            <a:t>Passive transport</a:t>
          </a:r>
        </a:p>
        <a:p>
          <a:r>
            <a:rPr lang="en-US" dirty="0" smtClean="0"/>
            <a:t>High to low concentration</a:t>
          </a:r>
        </a:p>
        <a:p>
          <a:r>
            <a:rPr lang="en-US" dirty="0" smtClean="0"/>
            <a:t>Small molecules</a:t>
          </a:r>
        </a:p>
        <a:p>
          <a:r>
            <a:rPr lang="en-US" dirty="0" smtClean="0"/>
            <a:t> no energy involved</a:t>
          </a:r>
        </a:p>
        <a:p>
          <a:r>
            <a:rPr lang="en-US" dirty="0" smtClean="0"/>
            <a:t>Ex. Diffusion and osmosis</a:t>
          </a:r>
          <a:endParaRPr lang="en-US" dirty="0"/>
        </a:p>
      </dgm:t>
    </dgm:pt>
    <dgm:pt modelId="{BAF15A75-0399-4F5B-A69C-320CC15F101B}" type="parTrans" cxnId="{39B7E489-EF8D-4F59-8023-267F12C5FB2C}">
      <dgm:prSet/>
      <dgm:spPr/>
      <dgm:t>
        <a:bodyPr/>
        <a:lstStyle/>
        <a:p>
          <a:endParaRPr lang="en-US"/>
        </a:p>
      </dgm:t>
    </dgm:pt>
    <dgm:pt modelId="{1B3E3C3B-9E90-4BF3-B78A-7DACF3258548}" type="sibTrans" cxnId="{39B7E489-EF8D-4F59-8023-267F12C5FB2C}">
      <dgm:prSet/>
      <dgm:spPr/>
      <dgm:t>
        <a:bodyPr/>
        <a:lstStyle/>
        <a:p>
          <a:endParaRPr lang="en-US"/>
        </a:p>
      </dgm:t>
    </dgm:pt>
    <dgm:pt modelId="{41844B98-697F-4D1E-A3DF-F44C4FC02773}" type="pres">
      <dgm:prSet presAssocID="{9031CA2F-7469-4BC1-AB5D-76C6B525D3CD}" presName="compositeShape" presStyleCnt="0">
        <dgm:presLayoutVars>
          <dgm:chMax val="7"/>
          <dgm:dir/>
          <dgm:resizeHandles val="exact"/>
        </dgm:presLayoutVars>
      </dgm:prSet>
      <dgm:spPr/>
    </dgm:pt>
    <dgm:pt modelId="{F791F55A-9EDF-44A7-A551-F2F48C425906}" type="pres">
      <dgm:prSet presAssocID="{1554F5C6-E591-47A6-80D1-28CD440160AF}" presName="circ1" presStyleLbl="vennNode1" presStyleIdx="0" presStyleCnt="3" custLinFactNeighborX="-744" custLinFactNeighborY="6021"/>
      <dgm:spPr/>
      <dgm:t>
        <a:bodyPr/>
        <a:lstStyle/>
        <a:p>
          <a:endParaRPr lang="en-US"/>
        </a:p>
      </dgm:t>
    </dgm:pt>
    <dgm:pt modelId="{508128F4-E455-4805-929F-D23528762D3B}" type="pres">
      <dgm:prSet presAssocID="{1554F5C6-E591-47A6-80D1-28CD440160A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EAD8C-25E6-40BC-BDEE-BBDC981048C4}" type="pres">
      <dgm:prSet presAssocID="{A21AFA54-4B73-44D1-B985-E95D564591E8}" presName="circ2" presStyleLbl="vennNode1" presStyleIdx="1" presStyleCnt="3" custScaleX="149946" custScaleY="155621" custLinFactNeighborX="53537" custLinFactNeighborY="-18687"/>
      <dgm:spPr/>
      <dgm:t>
        <a:bodyPr/>
        <a:lstStyle/>
        <a:p>
          <a:endParaRPr lang="en-US"/>
        </a:p>
      </dgm:t>
    </dgm:pt>
    <dgm:pt modelId="{02152AE1-F426-4709-B412-0CEAFD10AA93}" type="pres">
      <dgm:prSet presAssocID="{A21AFA54-4B73-44D1-B985-E95D564591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61319-3BD3-4B26-BCB9-AAF218A1955C}" type="pres">
      <dgm:prSet presAssocID="{5DF130F6-584A-4B95-A6FF-26642C7EE92B}" presName="circ3" presStyleLbl="vennNode1" presStyleIdx="2" presStyleCnt="3" custScaleX="144369" custScaleY="166667" custLinFactNeighborX="-59569" custLinFactNeighborY="-14938"/>
      <dgm:spPr/>
      <dgm:t>
        <a:bodyPr/>
        <a:lstStyle/>
        <a:p>
          <a:endParaRPr lang="en-US"/>
        </a:p>
      </dgm:t>
    </dgm:pt>
    <dgm:pt modelId="{BBD116A0-2FA4-4C20-B199-AA29EECC5B86}" type="pres">
      <dgm:prSet presAssocID="{5DF130F6-584A-4B95-A6FF-26642C7EE92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E8BFC6-193C-4767-BAA2-B163DD1224EE}" type="presOf" srcId="{5DF130F6-584A-4B95-A6FF-26642C7EE92B}" destId="{BBD116A0-2FA4-4C20-B199-AA29EECC5B86}" srcOrd="1" destOrd="0" presId="urn:microsoft.com/office/officeart/2005/8/layout/venn1"/>
    <dgm:cxn modelId="{76862C6F-006E-45FB-BD98-5AD5870919AD}" type="presOf" srcId="{1554F5C6-E591-47A6-80D1-28CD440160AF}" destId="{508128F4-E455-4805-929F-D23528762D3B}" srcOrd="1" destOrd="0" presId="urn:microsoft.com/office/officeart/2005/8/layout/venn1"/>
    <dgm:cxn modelId="{39B7E489-EF8D-4F59-8023-267F12C5FB2C}" srcId="{9031CA2F-7469-4BC1-AB5D-76C6B525D3CD}" destId="{5DF130F6-584A-4B95-A6FF-26642C7EE92B}" srcOrd="2" destOrd="0" parTransId="{BAF15A75-0399-4F5B-A69C-320CC15F101B}" sibTransId="{1B3E3C3B-9E90-4BF3-B78A-7DACF3258548}"/>
    <dgm:cxn modelId="{B4FEE987-469F-4490-9368-00476E5381DE}" type="presOf" srcId="{5DF130F6-584A-4B95-A6FF-26642C7EE92B}" destId="{84A61319-3BD3-4B26-BCB9-AAF218A1955C}" srcOrd="0" destOrd="0" presId="urn:microsoft.com/office/officeart/2005/8/layout/venn1"/>
    <dgm:cxn modelId="{7C782454-3A7E-420F-90FA-434B075C7F7A}" type="presOf" srcId="{A21AFA54-4B73-44D1-B985-E95D564591E8}" destId="{02152AE1-F426-4709-B412-0CEAFD10AA93}" srcOrd="1" destOrd="0" presId="urn:microsoft.com/office/officeart/2005/8/layout/venn1"/>
    <dgm:cxn modelId="{86ED16E2-44E5-4566-9DC4-984FA7219D1C}" type="presOf" srcId="{9031CA2F-7469-4BC1-AB5D-76C6B525D3CD}" destId="{41844B98-697F-4D1E-A3DF-F44C4FC02773}" srcOrd="0" destOrd="0" presId="urn:microsoft.com/office/officeart/2005/8/layout/venn1"/>
    <dgm:cxn modelId="{12CEA214-1481-404D-8A56-40012DB75B44}" srcId="{9031CA2F-7469-4BC1-AB5D-76C6B525D3CD}" destId="{A21AFA54-4B73-44D1-B985-E95D564591E8}" srcOrd="1" destOrd="0" parTransId="{A878DBDB-94C3-40FC-A6E8-6BC9448E3859}" sibTransId="{C787F895-5AD2-4791-B943-C14A0C72E97F}"/>
    <dgm:cxn modelId="{E89A03BD-F42A-4EC9-B625-BB8AD28C1440}" type="presOf" srcId="{A21AFA54-4B73-44D1-B985-E95D564591E8}" destId="{6E5EAD8C-25E6-40BC-BDEE-BBDC981048C4}" srcOrd="0" destOrd="0" presId="urn:microsoft.com/office/officeart/2005/8/layout/venn1"/>
    <dgm:cxn modelId="{84B5A2C5-490F-42BE-B27D-EF7F00B980BC}" srcId="{9031CA2F-7469-4BC1-AB5D-76C6B525D3CD}" destId="{1554F5C6-E591-47A6-80D1-28CD440160AF}" srcOrd="0" destOrd="0" parTransId="{252EF129-81B5-46AE-855C-45828BF40D39}" sibTransId="{E0748E35-831A-4BA6-B89F-65BA7A5A3003}"/>
    <dgm:cxn modelId="{782B37F9-8BF9-429A-A2E6-BD807AA61B34}" type="presOf" srcId="{1554F5C6-E591-47A6-80D1-28CD440160AF}" destId="{F791F55A-9EDF-44A7-A551-F2F48C425906}" srcOrd="0" destOrd="0" presId="urn:microsoft.com/office/officeart/2005/8/layout/venn1"/>
    <dgm:cxn modelId="{56C7C92F-CB9E-4CAB-8246-2B1DA3AE3AE4}" type="presParOf" srcId="{41844B98-697F-4D1E-A3DF-F44C4FC02773}" destId="{F791F55A-9EDF-44A7-A551-F2F48C425906}" srcOrd="0" destOrd="0" presId="urn:microsoft.com/office/officeart/2005/8/layout/venn1"/>
    <dgm:cxn modelId="{205EEF38-557A-411D-BB86-630C6D1386F8}" type="presParOf" srcId="{41844B98-697F-4D1E-A3DF-F44C4FC02773}" destId="{508128F4-E455-4805-929F-D23528762D3B}" srcOrd="1" destOrd="0" presId="urn:microsoft.com/office/officeart/2005/8/layout/venn1"/>
    <dgm:cxn modelId="{411F0BA6-8A11-4D96-AC8E-E10536A17AC2}" type="presParOf" srcId="{41844B98-697F-4D1E-A3DF-F44C4FC02773}" destId="{6E5EAD8C-25E6-40BC-BDEE-BBDC981048C4}" srcOrd="2" destOrd="0" presId="urn:microsoft.com/office/officeart/2005/8/layout/venn1"/>
    <dgm:cxn modelId="{022DA9A6-B1E9-4C51-ABEF-7D4704DA5CE0}" type="presParOf" srcId="{41844B98-697F-4D1E-A3DF-F44C4FC02773}" destId="{02152AE1-F426-4709-B412-0CEAFD10AA93}" srcOrd="3" destOrd="0" presId="urn:microsoft.com/office/officeart/2005/8/layout/venn1"/>
    <dgm:cxn modelId="{D599B74E-1687-4463-82BB-725A40D8C5FF}" type="presParOf" srcId="{41844B98-697F-4D1E-A3DF-F44C4FC02773}" destId="{84A61319-3BD3-4B26-BCB9-AAF218A1955C}" srcOrd="4" destOrd="0" presId="urn:microsoft.com/office/officeart/2005/8/layout/venn1"/>
    <dgm:cxn modelId="{86E0DD98-60CF-4F3A-ABDA-308AB784479C}" type="presParOf" srcId="{41844B98-697F-4D1E-A3DF-F44C4FC02773}" destId="{BBD116A0-2FA4-4C20-B199-AA29EECC5B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BBC5C-4A1E-4622-91EF-D62AE1832725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D021055B-3291-4FF6-809E-137C12BEC363}">
      <dgm:prSet phldrT="[Text]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dirty="0" smtClean="0"/>
            <a:t>Prokaryote	</a:t>
          </a:r>
          <a:endParaRPr lang="en-US" dirty="0"/>
        </a:p>
      </dgm:t>
    </dgm:pt>
    <dgm:pt modelId="{0D4CA8EA-1DE0-4C81-B266-D727906EDB8B}" type="parTrans" cxnId="{8EC5994E-8B1C-45E6-9F23-AC41C2EF3346}">
      <dgm:prSet/>
      <dgm:spPr/>
      <dgm:t>
        <a:bodyPr/>
        <a:lstStyle/>
        <a:p>
          <a:endParaRPr lang="en-US"/>
        </a:p>
      </dgm:t>
    </dgm:pt>
    <dgm:pt modelId="{9FC9E011-2065-43EB-8B98-A9B6743B6DE5}" type="sibTrans" cxnId="{8EC5994E-8B1C-45E6-9F23-AC41C2EF3346}">
      <dgm:prSet/>
      <dgm:spPr/>
      <dgm:t>
        <a:bodyPr/>
        <a:lstStyle/>
        <a:p>
          <a:endParaRPr lang="en-US"/>
        </a:p>
      </dgm:t>
    </dgm:pt>
    <dgm:pt modelId="{8E3F218D-9543-4F6F-8BF0-01A012008E2D}">
      <dgm:prSet phldrT="[Text]"/>
      <dgm:spPr/>
      <dgm:t>
        <a:bodyPr/>
        <a:lstStyle/>
        <a:p>
          <a:r>
            <a:rPr lang="en-US" dirty="0" smtClean="0"/>
            <a:t>Eukaryote</a:t>
          </a:r>
          <a:endParaRPr lang="en-US" dirty="0"/>
        </a:p>
      </dgm:t>
    </dgm:pt>
    <dgm:pt modelId="{BB765DAD-57FC-49B0-B46F-56F046F346F6}" type="sibTrans" cxnId="{AC3041E7-4790-4A79-9203-B63A531BE74A}">
      <dgm:prSet/>
      <dgm:spPr/>
      <dgm:t>
        <a:bodyPr/>
        <a:lstStyle/>
        <a:p>
          <a:endParaRPr lang="en-US"/>
        </a:p>
      </dgm:t>
    </dgm:pt>
    <dgm:pt modelId="{DC6C2752-7020-46CC-92BF-2D7EF5FCFAB2}" type="parTrans" cxnId="{AC3041E7-4790-4A79-9203-B63A531BE74A}">
      <dgm:prSet/>
      <dgm:spPr/>
      <dgm:t>
        <a:bodyPr/>
        <a:lstStyle/>
        <a:p>
          <a:endParaRPr lang="en-US"/>
        </a:p>
      </dgm:t>
    </dgm:pt>
    <dgm:pt modelId="{821EAFF3-8327-432C-A517-3FBE323CA69E}" type="pres">
      <dgm:prSet presAssocID="{60ABBC5C-4A1E-4622-91EF-D62AE1832725}" presName="Name0" presStyleCnt="0">
        <dgm:presLayoutVars>
          <dgm:chMax val="7"/>
          <dgm:dir/>
          <dgm:resizeHandles val="exact"/>
        </dgm:presLayoutVars>
      </dgm:prSet>
      <dgm:spPr/>
    </dgm:pt>
    <dgm:pt modelId="{05A0C91B-957C-4AAB-863C-1A03670D7EB5}" type="pres">
      <dgm:prSet presAssocID="{60ABBC5C-4A1E-4622-91EF-D62AE1832725}" presName="ellipse1" presStyleLbl="vennNode1" presStyleIdx="0" presStyleCnt="2" custScaleX="152653" custLinFactNeighborX="-34494" custLinFactNeighborY="17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B7235-F41A-483F-9D18-317D0C005B81}" type="pres">
      <dgm:prSet presAssocID="{60ABBC5C-4A1E-4622-91EF-D62AE1832725}" presName="ellipse2" presStyleLbl="vennNode1" presStyleIdx="1" presStyleCnt="2" custScaleX="151282" custLinFactNeighborX="34415" custLinFactNeighborY="-51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C5994E-8B1C-45E6-9F23-AC41C2EF3346}" srcId="{60ABBC5C-4A1E-4622-91EF-D62AE1832725}" destId="{D021055B-3291-4FF6-809E-137C12BEC363}" srcOrd="0" destOrd="0" parTransId="{0D4CA8EA-1DE0-4C81-B266-D727906EDB8B}" sibTransId="{9FC9E011-2065-43EB-8B98-A9B6743B6DE5}"/>
    <dgm:cxn modelId="{C1A8D6E2-2342-466E-B0B2-9B3BE0ED2C11}" type="presOf" srcId="{60ABBC5C-4A1E-4622-91EF-D62AE1832725}" destId="{821EAFF3-8327-432C-A517-3FBE323CA69E}" srcOrd="0" destOrd="0" presId="urn:microsoft.com/office/officeart/2005/8/layout/rings+Icon"/>
    <dgm:cxn modelId="{956BA5B1-450C-4ABF-A969-460C41E84C6C}" type="presOf" srcId="{D021055B-3291-4FF6-809E-137C12BEC363}" destId="{05A0C91B-957C-4AAB-863C-1A03670D7EB5}" srcOrd="0" destOrd="0" presId="urn:microsoft.com/office/officeart/2005/8/layout/rings+Icon"/>
    <dgm:cxn modelId="{9F3F67D1-F992-443D-9E72-6DAA2506C9F4}" type="presOf" srcId="{8E3F218D-9543-4F6F-8BF0-01A012008E2D}" destId="{E64B7235-F41A-483F-9D18-317D0C005B81}" srcOrd="0" destOrd="0" presId="urn:microsoft.com/office/officeart/2005/8/layout/rings+Icon"/>
    <dgm:cxn modelId="{AC3041E7-4790-4A79-9203-B63A531BE74A}" srcId="{60ABBC5C-4A1E-4622-91EF-D62AE1832725}" destId="{8E3F218D-9543-4F6F-8BF0-01A012008E2D}" srcOrd="1" destOrd="0" parTransId="{DC6C2752-7020-46CC-92BF-2D7EF5FCFAB2}" sibTransId="{BB765DAD-57FC-49B0-B46F-56F046F346F6}"/>
    <dgm:cxn modelId="{A8AE7396-C7DB-4203-9C86-D813DA366DFA}" type="presParOf" srcId="{821EAFF3-8327-432C-A517-3FBE323CA69E}" destId="{05A0C91B-957C-4AAB-863C-1A03670D7EB5}" srcOrd="0" destOrd="0" presId="urn:microsoft.com/office/officeart/2005/8/layout/rings+Icon"/>
    <dgm:cxn modelId="{1F01F116-EF15-4DC0-BA40-DB56C9E8A265}" type="presParOf" srcId="{821EAFF3-8327-432C-A517-3FBE323CA69E}" destId="{E64B7235-F41A-483F-9D18-317D0C005B81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ABBC5C-4A1E-4622-91EF-D62AE1832725}" type="doc">
      <dgm:prSet loTypeId="urn:microsoft.com/office/officeart/2005/8/layout/rings+Icon" loCatId="relationship" qsTypeId="urn:microsoft.com/office/officeart/2005/8/quickstyle/3d3" qsCatId="3D" csTypeId="urn:microsoft.com/office/officeart/2005/8/colors/colorful2" csCatId="colorful" phldr="1"/>
      <dgm:spPr/>
    </dgm:pt>
    <dgm:pt modelId="{D021055B-3291-4FF6-809E-137C12BEC363}">
      <dgm:prSet phldrT="[Text]" custT="1"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1800" dirty="0" smtClean="0"/>
            <a:t>Prokaryote</a:t>
          </a:r>
        </a:p>
        <a:p>
          <a:r>
            <a:rPr lang="en-US" sz="1800" dirty="0" smtClean="0"/>
            <a:t>Unicellular</a:t>
          </a:r>
        </a:p>
        <a:p>
          <a:r>
            <a:rPr lang="en-US" sz="1800" dirty="0" smtClean="0"/>
            <a:t>No Nucleus</a:t>
          </a:r>
        </a:p>
        <a:p>
          <a:r>
            <a:rPr lang="en-US" sz="1800" dirty="0" smtClean="0"/>
            <a:t>No </a:t>
          </a:r>
          <a:r>
            <a:rPr lang="en-US" sz="1800" dirty="0" smtClean="0">
              <a:solidFill>
                <a:srgbClr val="FF0000"/>
              </a:solidFill>
            </a:rPr>
            <a:t>Membrane bound Organelles</a:t>
          </a:r>
        </a:p>
        <a:p>
          <a:r>
            <a:rPr lang="en-US" sz="1800" dirty="0" smtClean="0"/>
            <a:t>Ex: bacteria</a:t>
          </a:r>
        </a:p>
        <a:p>
          <a:endParaRPr lang="en-US" sz="1600" dirty="0" smtClean="0"/>
        </a:p>
        <a:p>
          <a:r>
            <a:rPr lang="en-US" sz="1600" dirty="0" smtClean="0"/>
            <a:t>	</a:t>
          </a:r>
          <a:endParaRPr lang="en-US" sz="1600" dirty="0"/>
        </a:p>
      </dgm:t>
    </dgm:pt>
    <dgm:pt modelId="{0D4CA8EA-1DE0-4C81-B266-D727906EDB8B}" type="parTrans" cxnId="{8EC5994E-8B1C-45E6-9F23-AC41C2EF3346}">
      <dgm:prSet/>
      <dgm:spPr/>
      <dgm:t>
        <a:bodyPr/>
        <a:lstStyle/>
        <a:p>
          <a:endParaRPr lang="en-US"/>
        </a:p>
      </dgm:t>
    </dgm:pt>
    <dgm:pt modelId="{9FC9E011-2065-43EB-8B98-A9B6743B6DE5}" type="sibTrans" cxnId="{8EC5994E-8B1C-45E6-9F23-AC41C2EF3346}">
      <dgm:prSet/>
      <dgm:spPr/>
      <dgm:t>
        <a:bodyPr/>
        <a:lstStyle/>
        <a:p>
          <a:endParaRPr lang="en-US"/>
        </a:p>
      </dgm:t>
    </dgm:pt>
    <dgm:pt modelId="{8E3F218D-9543-4F6F-8BF0-01A012008E2D}">
      <dgm:prSet phldrT="[Text]" custT="1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en-US" sz="1800" dirty="0" smtClean="0"/>
            <a:t>Eukaryote</a:t>
          </a:r>
        </a:p>
        <a:p>
          <a:r>
            <a:rPr lang="en-US" sz="1800" dirty="0" smtClean="0"/>
            <a:t>Unicellular &amp; multicellular</a:t>
          </a:r>
        </a:p>
        <a:p>
          <a:r>
            <a:rPr lang="en-US" sz="1800" dirty="0" smtClean="0"/>
            <a:t>True Nucleus</a:t>
          </a:r>
        </a:p>
        <a:p>
          <a:r>
            <a:rPr lang="en-US" sz="1800" dirty="0" smtClean="0"/>
            <a:t>Membrane bound Organelles</a:t>
          </a:r>
        </a:p>
        <a:p>
          <a:r>
            <a:rPr lang="en-US" sz="1800" dirty="0" smtClean="0"/>
            <a:t>Ex: plants, animals, protists, fungi</a:t>
          </a:r>
          <a:endParaRPr lang="en-US" sz="1800" dirty="0"/>
        </a:p>
      </dgm:t>
    </dgm:pt>
    <dgm:pt modelId="{BB765DAD-57FC-49B0-B46F-56F046F346F6}" type="sibTrans" cxnId="{AC3041E7-4790-4A79-9203-B63A531BE74A}">
      <dgm:prSet/>
      <dgm:spPr/>
      <dgm:t>
        <a:bodyPr/>
        <a:lstStyle/>
        <a:p>
          <a:endParaRPr lang="en-US"/>
        </a:p>
      </dgm:t>
    </dgm:pt>
    <dgm:pt modelId="{DC6C2752-7020-46CC-92BF-2D7EF5FCFAB2}" type="parTrans" cxnId="{AC3041E7-4790-4A79-9203-B63A531BE74A}">
      <dgm:prSet/>
      <dgm:spPr/>
      <dgm:t>
        <a:bodyPr/>
        <a:lstStyle/>
        <a:p>
          <a:endParaRPr lang="en-US"/>
        </a:p>
      </dgm:t>
    </dgm:pt>
    <dgm:pt modelId="{4470402C-7D03-4227-86FC-D5452E841F56}">
      <dgm:prSet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US" sz="1200" dirty="0" smtClean="0"/>
            <a:t>B</a:t>
          </a:r>
          <a:r>
            <a:rPr lang="en-US" sz="1500" b="1" dirty="0" smtClean="0"/>
            <a:t>oth</a:t>
          </a:r>
        </a:p>
        <a:p>
          <a:r>
            <a:rPr lang="en-US" sz="1500" b="1" dirty="0" smtClean="0"/>
            <a:t>Cell membrane</a:t>
          </a:r>
        </a:p>
        <a:p>
          <a:r>
            <a:rPr lang="en-US" sz="1500" b="1" dirty="0" smtClean="0"/>
            <a:t>Ribosomes</a:t>
          </a:r>
        </a:p>
        <a:p>
          <a:r>
            <a:rPr lang="en-US" sz="1500" b="1" dirty="0" smtClean="0"/>
            <a:t>Cytoplasm</a:t>
          </a:r>
        </a:p>
        <a:p>
          <a:r>
            <a:rPr lang="en-US" sz="1500" b="1" dirty="0" smtClean="0"/>
            <a:t>DNA</a:t>
          </a:r>
          <a:endParaRPr lang="en-US" sz="1500" b="1" dirty="0"/>
        </a:p>
      </dgm:t>
    </dgm:pt>
    <dgm:pt modelId="{FD42F436-2ED1-4F3D-A05B-925485CFF914}" type="parTrans" cxnId="{3A035072-9700-46E5-81A5-11C550B79A2C}">
      <dgm:prSet/>
      <dgm:spPr/>
      <dgm:t>
        <a:bodyPr/>
        <a:lstStyle/>
        <a:p>
          <a:endParaRPr lang="en-US"/>
        </a:p>
      </dgm:t>
    </dgm:pt>
    <dgm:pt modelId="{B7D48150-209B-4A23-AC67-EB65547B9A99}" type="sibTrans" cxnId="{3A035072-9700-46E5-81A5-11C550B79A2C}">
      <dgm:prSet/>
      <dgm:spPr/>
      <dgm:t>
        <a:bodyPr/>
        <a:lstStyle/>
        <a:p>
          <a:endParaRPr lang="en-US"/>
        </a:p>
      </dgm:t>
    </dgm:pt>
    <dgm:pt modelId="{821EAFF3-8327-432C-A517-3FBE323CA69E}" type="pres">
      <dgm:prSet presAssocID="{60ABBC5C-4A1E-4622-91EF-D62AE1832725}" presName="Name0" presStyleCnt="0">
        <dgm:presLayoutVars>
          <dgm:chMax val="7"/>
          <dgm:dir/>
          <dgm:resizeHandles val="exact"/>
        </dgm:presLayoutVars>
      </dgm:prSet>
      <dgm:spPr/>
    </dgm:pt>
    <dgm:pt modelId="{05A0C91B-957C-4AAB-863C-1A03670D7EB5}" type="pres">
      <dgm:prSet presAssocID="{60ABBC5C-4A1E-4622-91EF-D62AE1832725}" presName="ellipse1" presStyleLbl="vennNode1" presStyleIdx="0" presStyleCnt="3" custScaleX="136769" custScaleY="166694" custLinFactNeighborX="-60213" custLinFactNeighborY="31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B7235-F41A-483F-9D18-317D0C005B81}" type="pres">
      <dgm:prSet presAssocID="{60ABBC5C-4A1E-4622-91EF-D62AE1832725}" presName="ellipse2" presStyleLbl="vennNode1" presStyleIdx="1" presStyleCnt="3" custScaleX="142553" custScaleY="166694" custLinFactNeighborX="72253" custLinFactNeighborY="-35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1D1A5-F7FC-4922-973C-BFF80C068A76}" type="pres">
      <dgm:prSet presAssocID="{60ABBC5C-4A1E-4622-91EF-D62AE1832725}" presName="ellipse3" presStyleLbl="vennNode1" presStyleIdx="2" presStyleCnt="3" custScaleX="66502" custScaleY="84167" custLinFactNeighborX="-72052" custLinFactNeighborY="-5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AED6D2-E42C-49AF-A2EE-BF9ACA32C020}" type="presOf" srcId="{4470402C-7D03-4227-86FC-D5452E841F56}" destId="{1F21D1A5-F7FC-4922-973C-BFF80C068A76}" srcOrd="0" destOrd="0" presId="urn:microsoft.com/office/officeart/2005/8/layout/rings+Icon"/>
    <dgm:cxn modelId="{8EC5994E-8B1C-45E6-9F23-AC41C2EF3346}" srcId="{60ABBC5C-4A1E-4622-91EF-D62AE1832725}" destId="{D021055B-3291-4FF6-809E-137C12BEC363}" srcOrd="0" destOrd="0" parTransId="{0D4CA8EA-1DE0-4C81-B266-D727906EDB8B}" sibTransId="{9FC9E011-2065-43EB-8B98-A9B6743B6DE5}"/>
    <dgm:cxn modelId="{3A035072-9700-46E5-81A5-11C550B79A2C}" srcId="{60ABBC5C-4A1E-4622-91EF-D62AE1832725}" destId="{4470402C-7D03-4227-86FC-D5452E841F56}" srcOrd="2" destOrd="0" parTransId="{FD42F436-2ED1-4F3D-A05B-925485CFF914}" sibTransId="{B7D48150-209B-4A23-AC67-EB65547B9A99}"/>
    <dgm:cxn modelId="{C1A8D6E2-2342-466E-B0B2-9B3BE0ED2C11}" type="presOf" srcId="{60ABBC5C-4A1E-4622-91EF-D62AE1832725}" destId="{821EAFF3-8327-432C-A517-3FBE323CA69E}" srcOrd="0" destOrd="0" presId="urn:microsoft.com/office/officeart/2005/8/layout/rings+Icon"/>
    <dgm:cxn modelId="{956BA5B1-450C-4ABF-A969-460C41E84C6C}" type="presOf" srcId="{D021055B-3291-4FF6-809E-137C12BEC363}" destId="{05A0C91B-957C-4AAB-863C-1A03670D7EB5}" srcOrd="0" destOrd="0" presId="urn:microsoft.com/office/officeart/2005/8/layout/rings+Icon"/>
    <dgm:cxn modelId="{AC3041E7-4790-4A79-9203-B63A531BE74A}" srcId="{60ABBC5C-4A1E-4622-91EF-D62AE1832725}" destId="{8E3F218D-9543-4F6F-8BF0-01A012008E2D}" srcOrd="1" destOrd="0" parTransId="{DC6C2752-7020-46CC-92BF-2D7EF5FCFAB2}" sibTransId="{BB765DAD-57FC-49B0-B46F-56F046F346F6}"/>
    <dgm:cxn modelId="{9F3F67D1-F992-443D-9E72-6DAA2506C9F4}" type="presOf" srcId="{8E3F218D-9543-4F6F-8BF0-01A012008E2D}" destId="{E64B7235-F41A-483F-9D18-317D0C005B81}" srcOrd="0" destOrd="0" presId="urn:microsoft.com/office/officeart/2005/8/layout/rings+Icon"/>
    <dgm:cxn modelId="{A8AE7396-C7DB-4203-9C86-D813DA366DFA}" type="presParOf" srcId="{821EAFF3-8327-432C-A517-3FBE323CA69E}" destId="{05A0C91B-957C-4AAB-863C-1A03670D7EB5}" srcOrd="0" destOrd="0" presId="urn:microsoft.com/office/officeart/2005/8/layout/rings+Icon"/>
    <dgm:cxn modelId="{1F01F116-EF15-4DC0-BA40-DB56C9E8A265}" type="presParOf" srcId="{821EAFF3-8327-432C-A517-3FBE323CA69E}" destId="{E64B7235-F41A-483F-9D18-317D0C005B81}" srcOrd="1" destOrd="0" presId="urn:microsoft.com/office/officeart/2005/8/layout/rings+Icon"/>
    <dgm:cxn modelId="{F3FA2CFE-48E0-4173-82CD-FB25C54254F4}" type="presParOf" srcId="{821EAFF3-8327-432C-A517-3FBE323CA69E}" destId="{1F21D1A5-F7FC-4922-973C-BFF80C068A76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9B4011-33AA-4C5C-AB0A-448FA8F5D8C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DD2B0B32-E912-4235-8A57-BD8DE6BF5C7D}">
      <dgm:prSet phldrT="[Text]"/>
      <dgm:spPr/>
      <dgm:t>
        <a:bodyPr/>
        <a:lstStyle/>
        <a:p>
          <a:r>
            <a:rPr lang="en-US" dirty="0" smtClean="0"/>
            <a:t>Mitosis </a:t>
          </a:r>
        </a:p>
        <a:p>
          <a:r>
            <a:rPr lang="en-US" dirty="0" smtClean="0"/>
            <a:t>Body cells</a:t>
          </a:r>
        </a:p>
        <a:p>
          <a:r>
            <a:rPr lang="en-US" dirty="0" smtClean="0"/>
            <a:t>Asexual reproduction</a:t>
          </a:r>
        </a:p>
        <a:p>
          <a:r>
            <a:rPr lang="en-US" dirty="0" smtClean="0"/>
            <a:t>Identical to parent</a:t>
          </a:r>
        </a:p>
        <a:p>
          <a:r>
            <a:rPr lang="en-US" dirty="0" smtClean="0"/>
            <a:t>No genetic diversity</a:t>
          </a:r>
        </a:p>
        <a:p>
          <a:r>
            <a:rPr lang="en-US" dirty="0" smtClean="0"/>
            <a:t>Growth &amp; Repair</a:t>
          </a:r>
          <a:endParaRPr lang="en-US" dirty="0"/>
        </a:p>
      </dgm:t>
    </dgm:pt>
    <dgm:pt modelId="{6D6B3180-027A-4EA8-B99E-09433F565D73}" type="parTrans" cxnId="{E48C5A9F-8C1D-4B6C-8326-576D078A3671}">
      <dgm:prSet/>
      <dgm:spPr/>
      <dgm:t>
        <a:bodyPr/>
        <a:lstStyle/>
        <a:p>
          <a:endParaRPr lang="en-US"/>
        </a:p>
      </dgm:t>
    </dgm:pt>
    <dgm:pt modelId="{E3FBA13E-C308-45FE-B265-DEC9977B8815}" type="sibTrans" cxnId="{E48C5A9F-8C1D-4B6C-8326-576D078A3671}">
      <dgm:prSet/>
      <dgm:spPr/>
      <dgm:t>
        <a:bodyPr/>
        <a:lstStyle/>
        <a:p>
          <a:endParaRPr lang="en-US"/>
        </a:p>
      </dgm:t>
    </dgm:pt>
    <dgm:pt modelId="{51FE928C-1C96-45F9-BAF6-90137E61B82E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Meiosis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/>
            <a:t>Sex Cells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/>
            <a:t>Sexual reproduction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/>
            <a:t>Different from parent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/>
            <a:t>“genetic variation”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/>
            <a:t>(crossing over”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/>
            <a:t>Make Gametes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/>
            <a:t>2n-n</a:t>
          </a:r>
          <a:endParaRPr lang="en-US" b="1" dirty="0"/>
        </a:p>
      </dgm:t>
    </dgm:pt>
    <dgm:pt modelId="{D89E4508-B485-454E-B2DF-E190ACDC3F8F}" type="parTrans" cxnId="{6E40B129-9AF6-42E6-AA5A-BB38280AAD5A}">
      <dgm:prSet/>
      <dgm:spPr/>
      <dgm:t>
        <a:bodyPr/>
        <a:lstStyle/>
        <a:p>
          <a:endParaRPr lang="en-US"/>
        </a:p>
      </dgm:t>
    </dgm:pt>
    <dgm:pt modelId="{AA5CD70B-079C-47B0-B465-A1865B0BC7D4}" type="sibTrans" cxnId="{6E40B129-9AF6-42E6-AA5A-BB38280AAD5A}">
      <dgm:prSet/>
      <dgm:spPr/>
      <dgm:t>
        <a:bodyPr/>
        <a:lstStyle/>
        <a:p>
          <a:endParaRPr lang="en-US"/>
        </a:p>
      </dgm:t>
    </dgm:pt>
    <dgm:pt modelId="{03CDC715-9EE0-4780-8D44-AC3717146C89}">
      <dgm:prSet phldrT="[Text]"/>
      <dgm:spPr/>
      <dgm:t>
        <a:bodyPr/>
        <a:lstStyle/>
        <a:p>
          <a:r>
            <a:rPr lang="en-US" dirty="0" smtClean="0"/>
            <a:t>Binary Fission</a:t>
          </a:r>
        </a:p>
        <a:p>
          <a:r>
            <a:rPr lang="en-US" dirty="0" smtClean="0"/>
            <a:t>Bacteria</a:t>
          </a:r>
        </a:p>
        <a:p>
          <a:r>
            <a:rPr lang="en-US" dirty="0" smtClean="0"/>
            <a:t>Asexual reproduction</a:t>
          </a:r>
        </a:p>
        <a:p>
          <a:r>
            <a:rPr lang="en-US" dirty="0" smtClean="0"/>
            <a:t>Identical to parent </a:t>
          </a:r>
        </a:p>
        <a:p>
          <a:r>
            <a:rPr lang="en-US" dirty="0" smtClean="0"/>
            <a:t>No  genetic diversity</a:t>
          </a:r>
        </a:p>
        <a:p>
          <a:r>
            <a:rPr lang="en-US" dirty="0" smtClean="0"/>
            <a:t>Reproduction</a:t>
          </a:r>
        </a:p>
        <a:p>
          <a:r>
            <a:rPr lang="en-US" dirty="0" smtClean="0"/>
            <a:t>2n---2n	</a:t>
          </a:r>
          <a:endParaRPr lang="en-US" dirty="0"/>
        </a:p>
      </dgm:t>
    </dgm:pt>
    <dgm:pt modelId="{98727B5E-364F-4BEB-929A-BAF518FB2C63}" type="parTrans" cxnId="{EF4375DE-F9E0-48A7-B1A8-12FADD62C2B8}">
      <dgm:prSet/>
      <dgm:spPr/>
      <dgm:t>
        <a:bodyPr/>
        <a:lstStyle/>
        <a:p>
          <a:endParaRPr lang="en-US"/>
        </a:p>
      </dgm:t>
    </dgm:pt>
    <dgm:pt modelId="{951F19DB-76A6-4204-B0D1-60B67B9EDB4D}" type="sibTrans" cxnId="{EF4375DE-F9E0-48A7-B1A8-12FADD62C2B8}">
      <dgm:prSet/>
      <dgm:spPr/>
      <dgm:t>
        <a:bodyPr/>
        <a:lstStyle/>
        <a:p>
          <a:endParaRPr lang="en-US"/>
        </a:p>
      </dgm:t>
    </dgm:pt>
    <dgm:pt modelId="{C6D1D130-4238-470D-A002-8189468F6135}" type="pres">
      <dgm:prSet presAssocID="{3C9B4011-33AA-4C5C-AB0A-448FA8F5D8C0}" presName="Name0" presStyleCnt="0">
        <dgm:presLayoutVars>
          <dgm:dir/>
          <dgm:resizeHandles val="exact"/>
        </dgm:presLayoutVars>
      </dgm:prSet>
      <dgm:spPr/>
    </dgm:pt>
    <dgm:pt modelId="{F7E01EAF-FCD4-4E7F-8553-2F8641C0BB05}" type="pres">
      <dgm:prSet presAssocID="{3C9B4011-33AA-4C5C-AB0A-448FA8F5D8C0}" presName="bkgdShp" presStyleLbl="alignAccFollowNode1" presStyleIdx="0" presStyleCnt="1"/>
      <dgm:spPr/>
    </dgm:pt>
    <dgm:pt modelId="{739300D3-A55A-499F-B9DA-29320B5F377A}" type="pres">
      <dgm:prSet presAssocID="{3C9B4011-33AA-4C5C-AB0A-448FA8F5D8C0}" presName="linComp" presStyleCnt="0"/>
      <dgm:spPr/>
    </dgm:pt>
    <dgm:pt modelId="{9B25B0F9-38DE-423A-9A4A-2146F0EFB5D9}" type="pres">
      <dgm:prSet presAssocID="{DD2B0B32-E912-4235-8A57-BD8DE6BF5C7D}" presName="compNode" presStyleCnt="0"/>
      <dgm:spPr/>
    </dgm:pt>
    <dgm:pt modelId="{916204DF-424C-497F-B3F0-63D24918B77D}" type="pres">
      <dgm:prSet presAssocID="{DD2B0B32-E912-4235-8A57-BD8DE6BF5C7D}" presName="node" presStyleLbl="node1" presStyleIdx="0" presStyleCnt="3" custLinFactX="5874" custLinFactNeighborX="100000" custLinFactNeighborY="-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FB351-ADD4-4AD7-BB71-70BCD44212E2}" type="pres">
      <dgm:prSet presAssocID="{DD2B0B32-E912-4235-8A57-BD8DE6BF5C7D}" presName="invisiNode" presStyleLbl="node1" presStyleIdx="0" presStyleCnt="3"/>
      <dgm:spPr/>
    </dgm:pt>
    <dgm:pt modelId="{8E85E030-0E3B-40A9-8AD8-6F765E90D893}" type="pres">
      <dgm:prSet presAssocID="{DD2B0B32-E912-4235-8A57-BD8DE6BF5C7D}" presName="imagNode" presStyleLbl="fgImgPlace1" presStyleIdx="0" presStyleCnt="3" custScaleX="102384" custScaleY="1220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D891CDC-6CFB-4C58-B457-7BA6465DAA8E}" type="pres">
      <dgm:prSet presAssocID="{E3FBA13E-C308-45FE-B265-DEC9977B881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4A05C4-B440-4757-AF58-763718E1EEC9}" type="pres">
      <dgm:prSet presAssocID="{51FE928C-1C96-45F9-BAF6-90137E61B82E}" presName="compNode" presStyleCnt="0"/>
      <dgm:spPr/>
    </dgm:pt>
    <dgm:pt modelId="{A0EB9838-F8AF-4BA4-BD45-9EC533C83ECD}" type="pres">
      <dgm:prSet presAssocID="{51FE928C-1C96-45F9-BAF6-90137E61B82E}" presName="node" presStyleLbl="node1" presStyleIdx="1" presStyleCnt="3" custScaleX="100943" custLinFactNeighborX="99733" custLinFactNeighborY="-2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5620E-F476-4F49-B002-D78306073751}" type="pres">
      <dgm:prSet presAssocID="{51FE928C-1C96-45F9-BAF6-90137E61B82E}" presName="invisiNode" presStyleLbl="node1" presStyleIdx="1" presStyleCnt="3"/>
      <dgm:spPr/>
    </dgm:pt>
    <dgm:pt modelId="{EEFD94B9-1323-4614-A6F6-45639C0D4386}" type="pres">
      <dgm:prSet presAssocID="{51FE928C-1C96-45F9-BAF6-90137E61B82E}" presName="imagNode" presStyleLbl="fgImgPlace1" presStyleIdx="1" presStyleCnt="3" custScaleY="12279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BFE449C-1D7D-41FB-8416-82ED06B48486}" type="pres">
      <dgm:prSet presAssocID="{AA5CD70B-079C-47B0-B465-A1865B0BC7D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99FFE1-49E4-47D2-9F11-5286E5DEA80A}" type="pres">
      <dgm:prSet presAssocID="{03CDC715-9EE0-4780-8D44-AC3717146C89}" presName="compNode" presStyleCnt="0"/>
      <dgm:spPr/>
    </dgm:pt>
    <dgm:pt modelId="{B767C942-1C7A-4260-9836-FD632EE4F147}" type="pres">
      <dgm:prSet presAssocID="{03CDC715-9EE0-4780-8D44-AC3717146C89}" presName="node" presStyleLbl="node1" presStyleIdx="2" presStyleCnt="3" custScaleY="98933" custLinFactX="-100000" custLinFactNeighborX="-119765" custLinFactNeighborY="-2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51AF6-AC0B-4715-8392-1F7704EE3723}" type="pres">
      <dgm:prSet presAssocID="{03CDC715-9EE0-4780-8D44-AC3717146C89}" presName="invisiNode" presStyleLbl="node1" presStyleIdx="2" presStyleCnt="3"/>
      <dgm:spPr/>
    </dgm:pt>
    <dgm:pt modelId="{F8445F0B-04A9-493D-B853-E842417060C2}" type="pres">
      <dgm:prSet presAssocID="{03CDC715-9EE0-4780-8D44-AC3717146C89}" presName="imagNode" presStyleLbl="fgImgPlace1" presStyleIdx="2" presStyleCnt="3" custScaleX="98543" custScaleY="119933" custLinFactNeighborX="1954" custLinFactNeighborY="-131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05B212A-B23F-4277-AA07-7465D97714FB}" type="presOf" srcId="{AA5CD70B-079C-47B0-B465-A1865B0BC7D4}" destId="{4BFE449C-1D7D-41FB-8416-82ED06B48486}" srcOrd="0" destOrd="0" presId="urn:microsoft.com/office/officeart/2005/8/layout/pList2"/>
    <dgm:cxn modelId="{56D76BDA-3E3D-46B9-8227-71C1FD40F56D}" type="presOf" srcId="{03CDC715-9EE0-4780-8D44-AC3717146C89}" destId="{B767C942-1C7A-4260-9836-FD632EE4F147}" srcOrd="0" destOrd="0" presId="urn:microsoft.com/office/officeart/2005/8/layout/pList2"/>
    <dgm:cxn modelId="{E48C5A9F-8C1D-4B6C-8326-576D078A3671}" srcId="{3C9B4011-33AA-4C5C-AB0A-448FA8F5D8C0}" destId="{DD2B0B32-E912-4235-8A57-BD8DE6BF5C7D}" srcOrd="0" destOrd="0" parTransId="{6D6B3180-027A-4EA8-B99E-09433F565D73}" sibTransId="{E3FBA13E-C308-45FE-B265-DEC9977B8815}"/>
    <dgm:cxn modelId="{BECC4980-8C6B-4FE5-B936-9AB3D0719A69}" type="presOf" srcId="{51FE928C-1C96-45F9-BAF6-90137E61B82E}" destId="{A0EB9838-F8AF-4BA4-BD45-9EC533C83ECD}" srcOrd="0" destOrd="0" presId="urn:microsoft.com/office/officeart/2005/8/layout/pList2"/>
    <dgm:cxn modelId="{6E40B129-9AF6-42E6-AA5A-BB38280AAD5A}" srcId="{3C9B4011-33AA-4C5C-AB0A-448FA8F5D8C0}" destId="{51FE928C-1C96-45F9-BAF6-90137E61B82E}" srcOrd="1" destOrd="0" parTransId="{D89E4508-B485-454E-B2DF-E190ACDC3F8F}" sibTransId="{AA5CD70B-079C-47B0-B465-A1865B0BC7D4}"/>
    <dgm:cxn modelId="{EF4375DE-F9E0-48A7-B1A8-12FADD62C2B8}" srcId="{3C9B4011-33AA-4C5C-AB0A-448FA8F5D8C0}" destId="{03CDC715-9EE0-4780-8D44-AC3717146C89}" srcOrd="2" destOrd="0" parTransId="{98727B5E-364F-4BEB-929A-BAF518FB2C63}" sibTransId="{951F19DB-76A6-4204-B0D1-60B67B9EDB4D}"/>
    <dgm:cxn modelId="{965B41D8-C813-44C0-8D2E-0664153DAD35}" type="presOf" srcId="{E3FBA13E-C308-45FE-B265-DEC9977B8815}" destId="{7D891CDC-6CFB-4C58-B457-7BA6465DAA8E}" srcOrd="0" destOrd="0" presId="urn:microsoft.com/office/officeart/2005/8/layout/pList2"/>
    <dgm:cxn modelId="{E62F5837-5C5B-4DE3-A7F7-EA00BB241CBB}" type="presOf" srcId="{3C9B4011-33AA-4C5C-AB0A-448FA8F5D8C0}" destId="{C6D1D130-4238-470D-A002-8189468F6135}" srcOrd="0" destOrd="0" presId="urn:microsoft.com/office/officeart/2005/8/layout/pList2"/>
    <dgm:cxn modelId="{BB97DAF7-3481-4F36-9F23-796182516CFD}" type="presOf" srcId="{DD2B0B32-E912-4235-8A57-BD8DE6BF5C7D}" destId="{916204DF-424C-497F-B3F0-63D24918B77D}" srcOrd="0" destOrd="0" presId="urn:microsoft.com/office/officeart/2005/8/layout/pList2"/>
    <dgm:cxn modelId="{9E9BD73C-BF87-43E9-AEC0-4A32A5665AA2}" type="presParOf" srcId="{C6D1D130-4238-470D-A002-8189468F6135}" destId="{F7E01EAF-FCD4-4E7F-8553-2F8641C0BB05}" srcOrd="0" destOrd="0" presId="urn:microsoft.com/office/officeart/2005/8/layout/pList2"/>
    <dgm:cxn modelId="{0CD25329-BC2E-4518-833F-2EBB24E4357C}" type="presParOf" srcId="{C6D1D130-4238-470D-A002-8189468F6135}" destId="{739300D3-A55A-499F-B9DA-29320B5F377A}" srcOrd="1" destOrd="0" presId="urn:microsoft.com/office/officeart/2005/8/layout/pList2"/>
    <dgm:cxn modelId="{84F4321B-B7CC-4822-AF15-05A18D8B1C0E}" type="presParOf" srcId="{739300D3-A55A-499F-B9DA-29320B5F377A}" destId="{9B25B0F9-38DE-423A-9A4A-2146F0EFB5D9}" srcOrd="0" destOrd="0" presId="urn:microsoft.com/office/officeart/2005/8/layout/pList2"/>
    <dgm:cxn modelId="{C5233AC9-C791-4517-ACB3-985444630FD0}" type="presParOf" srcId="{9B25B0F9-38DE-423A-9A4A-2146F0EFB5D9}" destId="{916204DF-424C-497F-B3F0-63D24918B77D}" srcOrd="0" destOrd="0" presId="urn:microsoft.com/office/officeart/2005/8/layout/pList2"/>
    <dgm:cxn modelId="{04305F57-817B-4A21-A57E-B33C08B2924C}" type="presParOf" srcId="{9B25B0F9-38DE-423A-9A4A-2146F0EFB5D9}" destId="{FABFB351-ADD4-4AD7-BB71-70BCD44212E2}" srcOrd="1" destOrd="0" presId="urn:microsoft.com/office/officeart/2005/8/layout/pList2"/>
    <dgm:cxn modelId="{24D9FFB1-3A10-4412-9A03-E9430D2F2EAD}" type="presParOf" srcId="{9B25B0F9-38DE-423A-9A4A-2146F0EFB5D9}" destId="{8E85E030-0E3B-40A9-8AD8-6F765E90D893}" srcOrd="2" destOrd="0" presId="urn:microsoft.com/office/officeart/2005/8/layout/pList2"/>
    <dgm:cxn modelId="{148534CF-18A8-430B-A5DB-A2A28FA160BE}" type="presParOf" srcId="{739300D3-A55A-499F-B9DA-29320B5F377A}" destId="{7D891CDC-6CFB-4C58-B457-7BA6465DAA8E}" srcOrd="1" destOrd="0" presId="urn:microsoft.com/office/officeart/2005/8/layout/pList2"/>
    <dgm:cxn modelId="{2A28866A-D8FA-4067-996C-21ACFFF8E208}" type="presParOf" srcId="{739300D3-A55A-499F-B9DA-29320B5F377A}" destId="{854A05C4-B440-4757-AF58-763718E1EEC9}" srcOrd="2" destOrd="0" presId="urn:microsoft.com/office/officeart/2005/8/layout/pList2"/>
    <dgm:cxn modelId="{F2591CD9-D3CF-457C-85CF-BB62BC649314}" type="presParOf" srcId="{854A05C4-B440-4757-AF58-763718E1EEC9}" destId="{A0EB9838-F8AF-4BA4-BD45-9EC533C83ECD}" srcOrd="0" destOrd="0" presId="urn:microsoft.com/office/officeart/2005/8/layout/pList2"/>
    <dgm:cxn modelId="{5B6A3521-6515-44ED-8D9D-92D2ECF2BB8A}" type="presParOf" srcId="{854A05C4-B440-4757-AF58-763718E1EEC9}" destId="{E3C5620E-F476-4F49-B002-D78306073751}" srcOrd="1" destOrd="0" presId="urn:microsoft.com/office/officeart/2005/8/layout/pList2"/>
    <dgm:cxn modelId="{B9621665-8F48-47B8-9F72-27D1EB29E614}" type="presParOf" srcId="{854A05C4-B440-4757-AF58-763718E1EEC9}" destId="{EEFD94B9-1323-4614-A6F6-45639C0D4386}" srcOrd="2" destOrd="0" presId="urn:microsoft.com/office/officeart/2005/8/layout/pList2"/>
    <dgm:cxn modelId="{AD274320-45BC-400D-8130-D830C8B9E335}" type="presParOf" srcId="{739300D3-A55A-499F-B9DA-29320B5F377A}" destId="{4BFE449C-1D7D-41FB-8416-82ED06B48486}" srcOrd="3" destOrd="0" presId="urn:microsoft.com/office/officeart/2005/8/layout/pList2"/>
    <dgm:cxn modelId="{D96F8661-D45A-416E-A388-B129EF9D6B67}" type="presParOf" srcId="{739300D3-A55A-499F-B9DA-29320B5F377A}" destId="{CD99FFE1-49E4-47D2-9F11-5286E5DEA80A}" srcOrd="4" destOrd="0" presId="urn:microsoft.com/office/officeart/2005/8/layout/pList2"/>
    <dgm:cxn modelId="{8BF14B1B-82D7-4578-8680-8043E1632009}" type="presParOf" srcId="{CD99FFE1-49E4-47D2-9F11-5286E5DEA80A}" destId="{B767C942-1C7A-4260-9836-FD632EE4F147}" srcOrd="0" destOrd="0" presId="urn:microsoft.com/office/officeart/2005/8/layout/pList2"/>
    <dgm:cxn modelId="{EC090832-8A2B-4C0C-BE81-7164300C69CC}" type="presParOf" srcId="{CD99FFE1-49E4-47D2-9F11-5286E5DEA80A}" destId="{10E51AF6-AC0B-4715-8392-1F7704EE3723}" srcOrd="1" destOrd="0" presId="urn:microsoft.com/office/officeart/2005/8/layout/pList2"/>
    <dgm:cxn modelId="{E1E78B9D-6488-48CE-8E7F-40F399D97CB0}" type="presParOf" srcId="{CD99FFE1-49E4-47D2-9F11-5286E5DEA80A}" destId="{F8445F0B-04A9-493D-B853-E842417060C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1F55A-9EDF-44A7-A551-F2F48C425906}">
      <dsp:nvSpPr>
        <dsp:cNvPr id="0" name=""/>
        <dsp:cNvSpPr/>
      </dsp:nvSpPr>
      <dsp:spPr>
        <a:xfrm>
          <a:off x="3504221" y="1820184"/>
          <a:ext cx="2895496" cy="28954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both</a:t>
          </a:r>
          <a:endParaRPr lang="en-US" sz="4300" kern="1200" dirty="0"/>
        </a:p>
      </dsp:txBody>
      <dsp:txXfrm>
        <a:off x="3890287" y="2326896"/>
        <a:ext cx="2123364" cy="1302973"/>
      </dsp:txXfrm>
    </dsp:sp>
    <dsp:sp modelId="{6E5EAD8C-25E6-40BC-BDEE-BBDC981048C4}">
      <dsp:nvSpPr>
        <dsp:cNvPr id="0" name=""/>
        <dsp:cNvSpPr/>
      </dsp:nvSpPr>
      <dsp:spPr>
        <a:xfrm>
          <a:off x="5796040" y="683585"/>
          <a:ext cx="3745788" cy="34586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Active transport</a:t>
          </a:r>
          <a:endParaRPr lang="en-US" sz="4200" kern="1200" dirty="0"/>
        </a:p>
      </dsp:txBody>
      <dsp:txXfrm>
        <a:off x="6941627" y="1577060"/>
        <a:ext cx="2247473" cy="1902237"/>
      </dsp:txXfrm>
    </dsp:sp>
    <dsp:sp modelId="{84A61319-3BD3-4B26-BCB9-AAF218A1955C}">
      <dsp:nvSpPr>
        <dsp:cNvPr id="0" name=""/>
        <dsp:cNvSpPr/>
      </dsp:nvSpPr>
      <dsp:spPr>
        <a:xfrm>
          <a:off x="0" y="685366"/>
          <a:ext cx="3971752" cy="36798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Passive transport</a:t>
          </a:r>
          <a:endParaRPr lang="en-US" sz="4200" kern="1200" dirty="0"/>
        </a:p>
      </dsp:txBody>
      <dsp:txXfrm>
        <a:off x="374006" y="1635981"/>
        <a:ext cx="2383051" cy="2023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1F55A-9EDF-44A7-A551-F2F48C425906}">
      <dsp:nvSpPr>
        <dsp:cNvPr id="0" name=""/>
        <dsp:cNvSpPr/>
      </dsp:nvSpPr>
      <dsp:spPr>
        <a:xfrm>
          <a:off x="3303221" y="-287667"/>
          <a:ext cx="3359649" cy="335964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Both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Transport,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Move molecules through cell membrane</a:t>
          </a:r>
          <a:endParaRPr lang="en-US" sz="1700" kern="1200" dirty="0"/>
        </a:p>
      </dsp:txBody>
      <dsp:txXfrm>
        <a:off x="3751175" y="300271"/>
        <a:ext cx="2463743" cy="1511842"/>
      </dsp:txXfrm>
    </dsp:sp>
    <dsp:sp modelId="{6E5EAD8C-25E6-40BC-BDEE-BBDC981048C4}">
      <dsp:nvSpPr>
        <dsp:cNvPr id="0" name=""/>
        <dsp:cNvSpPr/>
      </dsp:nvSpPr>
      <dsp:spPr>
        <a:xfrm>
          <a:off x="5072108" y="47676"/>
          <a:ext cx="5037660" cy="522832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Active transport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Low to high concentration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Larger molecules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Energy involved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Ex. Endocytosis and exocytosis</a:t>
          </a:r>
          <a:endParaRPr lang="en-US" sz="1600" kern="1200" dirty="0"/>
        </a:p>
      </dsp:txBody>
      <dsp:txXfrm>
        <a:off x="6612793" y="1398325"/>
        <a:ext cx="3022596" cy="2875576"/>
      </dsp:txXfrm>
    </dsp:sp>
    <dsp:sp modelId="{84A61319-3BD3-4B26-BCB9-AAF218A1955C}">
      <dsp:nvSpPr>
        <dsp:cNvPr id="0" name=""/>
        <dsp:cNvSpPr/>
      </dsp:nvSpPr>
      <dsp:spPr>
        <a:xfrm>
          <a:off x="0" y="0"/>
          <a:ext cx="4850292" cy="559942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Passive transport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High to low concentration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Small molecules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no energy involved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Ex. Diffusion and osmosis</a:t>
          </a:r>
          <a:endParaRPr lang="en-US" sz="1500" kern="1200" dirty="0"/>
        </a:p>
      </dsp:txBody>
      <dsp:txXfrm>
        <a:off x="456735" y="1446518"/>
        <a:ext cx="2910175" cy="3079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0C91B-957C-4AAB-863C-1A03670D7EB5}">
      <dsp:nvSpPr>
        <dsp:cNvPr id="0" name=""/>
        <dsp:cNvSpPr/>
      </dsp:nvSpPr>
      <dsp:spPr>
        <a:xfrm>
          <a:off x="109105" y="435425"/>
          <a:ext cx="3789731" cy="2482753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Prokaryote	</a:t>
          </a:r>
          <a:endParaRPr lang="en-US" sz="3700" kern="1200" dirty="0"/>
        </a:p>
      </dsp:txBody>
      <dsp:txXfrm>
        <a:off x="664098" y="799016"/>
        <a:ext cx="2679745" cy="1755571"/>
      </dsp:txXfrm>
    </dsp:sp>
    <dsp:sp modelId="{E64B7235-F41A-483F-9D18-317D0C005B81}">
      <dsp:nvSpPr>
        <dsp:cNvPr id="0" name=""/>
        <dsp:cNvSpPr/>
      </dsp:nvSpPr>
      <dsp:spPr>
        <a:xfrm>
          <a:off x="3114608" y="369221"/>
          <a:ext cx="3755695" cy="24827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Eukaryote</a:t>
          </a:r>
          <a:endParaRPr lang="en-US" sz="3600" kern="1200" dirty="0"/>
        </a:p>
      </dsp:txBody>
      <dsp:txXfrm>
        <a:off x="3664617" y="732812"/>
        <a:ext cx="2655677" cy="17555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0C91B-957C-4AAB-863C-1A03670D7EB5}">
      <dsp:nvSpPr>
        <dsp:cNvPr id="0" name=""/>
        <dsp:cNvSpPr/>
      </dsp:nvSpPr>
      <dsp:spPr>
        <a:xfrm>
          <a:off x="0" y="-54411"/>
          <a:ext cx="3783416" cy="4611160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Prokaryote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Unicellular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 Nucleus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 </a:t>
          </a:r>
          <a:r>
            <a:rPr lang="en-US" sz="1800" kern="1200" dirty="0" smtClean="0">
              <a:solidFill>
                <a:srgbClr val="FF0000"/>
              </a:solidFill>
            </a:rPr>
            <a:t>Membrane bound Organelles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Ex: bacteria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	</a:t>
          </a:r>
          <a:endParaRPr lang="en-US" sz="1600" kern="1200" dirty="0"/>
        </a:p>
      </dsp:txBody>
      <dsp:txXfrm>
        <a:off x="554068" y="620878"/>
        <a:ext cx="2675280" cy="3260582"/>
      </dsp:txXfrm>
    </dsp:sp>
    <dsp:sp modelId="{E64B7235-F41A-483F-9D18-317D0C005B81}">
      <dsp:nvSpPr>
        <dsp:cNvPr id="0" name=""/>
        <dsp:cNvSpPr/>
      </dsp:nvSpPr>
      <dsp:spPr>
        <a:xfrm>
          <a:off x="4821490" y="0"/>
          <a:ext cx="3943418" cy="4611160"/>
        </a:xfrm>
        <a:prstGeom prst="ellipse">
          <a:avLst/>
        </a:prstGeom>
        <a:solidFill>
          <a:schemeClr val="accent4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Eukaryote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Unicellular &amp; multicellular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True Nucleus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Membrane bound Organelles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Ex: plants, animals, protists, fungi</a:t>
          </a:r>
          <a:endParaRPr lang="en-US" sz="1800" kern="1200" dirty="0"/>
        </a:p>
      </dsp:txBody>
      <dsp:txXfrm>
        <a:off x="5398990" y="675289"/>
        <a:ext cx="2788418" cy="3260582"/>
      </dsp:txXfrm>
    </dsp:sp>
    <dsp:sp modelId="{1F21D1A5-F7FC-4922-973C-BFF80C068A76}">
      <dsp:nvSpPr>
        <dsp:cNvPr id="0" name=""/>
        <dsp:cNvSpPr/>
      </dsp:nvSpPr>
      <dsp:spPr>
        <a:xfrm>
          <a:off x="3378410" y="72600"/>
          <a:ext cx="1839633" cy="2328263"/>
        </a:xfrm>
        <a:prstGeom prst="ellipse">
          <a:avLst/>
        </a:prstGeom>
        <a:solidFill>
          <a:srgbClr val="7030A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</a:t>
          </a:r>
          <a:r>
            <a:rPr lang="en-US" sz="1500" b="1" kern="1200" dirty="0" smtClean="0"/>
            <a:t>oth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Cell membrane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Ribosomes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Cytoplasm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DNA</a:t>
          </a:r>
          <a:endParaRPr lang="en-US" sz="1500" b="1" kern="1200" dirty="0"/>
        </a:p>
      </dsp:txBody>
      <dsp:txXfrm>
        <a:off x="3647818" y="413566"/>
        <a:ext cx="1300817" cy="16463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01EAF-FCD4-4E7F-8553-2F8641C0BB05}">
      <dsp:nvSpPr>
        <dsp:cNvPr id="0" name=""/>
        <dsp:cNvSpPr/>
      </dsp:nvSpPr>
      <dsp:spPr>
        <a:xfrm>
          <a:off x="0" y="0"/>
          <a:ext cx="7556269" cy="26249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5E030-0E3B-40A9-8AD8-6F765E90D893}">
      <dsp:nvSpPr>
        <dsp:cNvPr id="0" name=""/>
        <dsp:cNvSpPr/>
      </dsp:nvSpPr>
      <dsp:spPr>
        <a:xfrm>
          <a:off x="229011" y="137620"/>
          <a:ext cx="2247714" cy="23496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204DF-424C-497F-B3F0-63D24918B77D}">
      <dsp:nvSpPr>
        <dsp:cNvPr id="0" name=""/>
        <dsp:cNvSpPr/>
      </dsp:nvSpPr>
      <dsp:spPr>
        <a:xfrm rot="10800000">
          <a:off x="2579513" y="2596785"/>
          <a:ext cx="2195376" cy="32082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Mitosis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Body cells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Asexual reproduction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Identical to parent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 genetic diversity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Growth &amp; Repair</a:t>
          </a:r>
          <a:endParaRPr lang="en-US" sz="1600" kern="1200" dirty="0"/>
        </a:p>
      </dsp:txBody>
      <dsp:txXfrm rot="10800000">
        <a:off x="2647028" y="2596785"/>
        <a:ext cx="2060346" cy="3140723"/>
      </dsp:txXfrm>
    </dsp:sp>
    <dsp:sp modelId="{EEFD94B9-1323-4614-A6F6-45639C0D4386}">
      <dsp:nvSpPr>
        <dsp:cNvPr id="0" name=""/>
        <dsp:cNvSpPr/>
      </dsp:nvSpPr>
      <dsp:spPr>
        <a:xfrm>
          <a:off x="2706615" y="130632"/>
          <a:ext cx="2195376" cy="23636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B9838-F8AF-4BA4-BD45-9EC533C83ECD}">
      <dsp:nvSpPr>
        <dsp:cNvPr id="0" name=""/>
        <dsp:cNvSpPr/>
      </dsp:nvSpPr>
      <dsp:spPr>
        <a:xfrm rot="10800000">
          <a:off x="4885778" y="2541636"/>
          <a:ext cx="2216078" cy="32082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/>
            <a:t>Meiosis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/>
            <a:t>Sex Cells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/>
            <a:t>Sexual reproduction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/>
            <a:t>Different from parent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/>
            <a:t>“genetic variation”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/>
            <a:t>(crossing over”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/>
            <a:t>Make Gametes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/>
            <a:t>2n-n</a:t>
          </a:r>
          <a:endParaRPr lang="en-US" sz="1600" b="1" kern="1200" dirty="0"/>
        </a:p>
      </dsp:txBody>
      <dsp:txXfrm rot="10800000">
        <a:off x="4953930" y="2541636"/>
        <a:ext cx="2079774" cy="3140086"/>
      </dsp:txXfrm>
    </dsp:sp>
    <dsp:sp modelId="{F8445F0B-04A9-493D-B853-E842417060C2}">
      <dsp:nvSpPr>
        <dsp:cNvPr id="0" name=""/>
        <dsp:cNvSpPr/>
      </dsp:nvSpPr>
      <dsp:spPr>
        <a:xfrm>
          <a:off x="5190771" y="141308"/>
          <a:ext cx="2163389" cy="23086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7C942-1C7A-4260-9836-FD632EE4F147}">
      <dsp:nvSpPr>
        <dsp:cNvPr id="0" name=""/>
        <dsp:cNvSpPr/>
      </dsp:nvSpPr>
      <dsp:spPr>
        <a:xfrm rot="10800000">
          <a:off x="307211" y="2565513"/>
          <a:ext cx="2195376" cy="31740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Binary Fission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Bacteria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Asexual reproduction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Identical to parent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  genetic diversity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Reproduction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2n---2n	</a:t>
          </a:r>
          <a:endParaRPr lang="en-US" sz="1600" kern="1200" dirty="0"/>
        </a:p>
      </dsp:txBody>
      <dsp:txXfrm rot="10800000">
        <a:off x="374726" y="2565513"/>
        <a:ext cx="2060346" cy="3106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43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96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10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82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76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23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05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77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9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58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48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18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67" y="0"/>
            <a:ext cx="10181690" cy="51530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7435" y="5348235"/>
            <a:ext cx="4873465" cy="72379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Biology EOC Friday 12/15/17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0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7409"/>
            <a:ext cx="1551398" cy="4431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</a:t>
            </a:r>
            <a:br>
              <a:rPr lang="en-US" dirty="0" smtClean="0"/>
            </a:br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15" y="441360"/>
            <a:ext cx="10551558" cy="5774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402" y="1448656"/>
            <a:ext cx="965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</a:p>
          <a:p>
            <a:r>
              <a:rPr lang="en-US" dirty="0" smtClean="0"/>
              <a:t>3.</a:t>
            </a:r>
          </a:p>
          <a:p>
            <a:r>
              <a:rPr lang="en-US" dirty="0" smtClean="0"/>
              <a:t>5.</a:t>
            </a:r>
          </a:p>
          <a:p>
            <a:r>
              <a:rPr lang="en-US" dirty="0" smtClean="0"/>
              <a:t>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6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7409"/>
            <a:ext cx="1551398" cy="4431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</a:t>
            </a:r>
            <a:br>
              <a:rPr lang="en-US" dirty="0" smtClean="0"/>
            </a:br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15" y="441360"/>
            <a:ext cx="10551558" cy="5774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402" y="1448656"/>
            <a:ext cx="965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b </a:t>
            </a:r>
          </a:p>
          <a:p>
            <a:r>
              <a:rPr lang="en-US" dirty="0" smtClean="0"/>
              <a:t>3. d</a:t>
            </a:r>
          </a:p>
          <a:p>
            <a:r>
              <a:rPr lang="en-US" dirty="0" smtClean="0"/>
              <a:t>5. d</a:t>
            </a:r>
          </a:p>
          <a:p>
            <a:r>
              <a:rPr lang="en-US" dirty="0" smtClean="0"/>
              <a:t>6.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82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7409"/>
            <a:ext cx="1551398" cy="4431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</a:t>
            </a:r>
            <a:br>
              <a:rPr lang="en-US" dirty="0" smtClean="0"/>
            </a:br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15" y="300143"/>
            <a:ext cx="10582382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7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7295" y="277402"/>
            <a:ext cx="11444287" cy="533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49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13" y="92789"/>
            <a:ext cx="11281024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4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22" y="257175"/>
            <a:ext cx="11147461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20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21" y="276225"/>
            <a:ext cx="9935111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0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6" y="455600"/>
            <a:ext cx="3183128" cy="1452806"/>
          </a:xfrm>
        </p:spPr>
        <p:txBody>
          <a:bodyPr>
            <a:normAutofit/>
          </a:bodyPr>
          <a:lstStyle/>
          <a:p>
            <a:r>
              <a:rPr lang="en-US" dirty="0" smtClean="0"/>
              <a:t>Compare/Contrast Active to Passive Transport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21415972"/>
              </p:ext>
            </p:extLst>
          </p:nvPr>
        </p:nvGraphicFramePr>
        <p:xfrm>
          <a:off x="2047419" y="1045377"/>
          <a:ext cx="9541829" cy="4825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75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6" y="455600"/>
            <a:ext cx="3183128" cy="1452806"/>
          </a:xfrm>
        </p:spPr>
        <p:txBody>
          <a:bodyPr>
            <a:normAutofit/>
          </a:bodyPr>
          <a:lstStyle/>
          <a:p>
            <a:r>
              <a:rPr lang="en-US" dirty="0" smtClean="0"/>
              <a:t>Compare/Contrast Active to Passive Transport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52356924"/>
              </p:ext>
            </p:extLst>
          </p:nvPr>
        </p:nvGraphicFramePr>
        <p:xfrm>
          <a:off x="1479479" y="287676"/>
          <a:ext cx="10109769" cy="559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59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Compare/Contrast:  Prokaryotic and Eukaryotic Cells</a:t>
            </a:r>
            <a:endParaRPr lang="en-US" sz="3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85615366"/>
              </p:ext>
            </p:extLst>
          </p:nvPr>
        </p:nvGraphicFramePr>
        <p:xfrm>
          <a:off x="5210628" y="1320800"/>
          <a:ext cx="6981371" cy="413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2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856" y="164385"/>
            <a:ext cx="2143506" cy="35754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Warm Up</a:t>
            </a:r>
            <a:r>
              <a:rPr lang="en-US" dirty="0"/>
              <a:t/>
            </a:r>
            <a:br>
              <a:rPr lang="en-US" dirty="0"/>
            </a:br>
            <a:r>
              <a:rPr lang="en-US" sz="2900" dirty="0" smtClean="0"/>
              <a:t>1. </a:t>
            </a:r>
            <a:br>
              <a:rPr lang="en-US" sz="2900" dirty="0" smtClean="0"/>
            </a:br>
            <a:r>
              <a:rPr lang="en-US" sz="2900" dirty="0" smtClean="0"/>
              <a:t>2.</a:t>
            </a:r>
            <a:br>
              <a:rPr lang="en-US" sz="2900" dirty="0" smtClean="0"/>
            </a:br>
            <a:r>
              <a:rPr lang="en-US" sz="2900" dirty="0" smtClean="0"/>
              <a:t>3.</a:t>
            </a:r>
            <a:br>
              <a:rPr lang="en-US" sz="2900" dirty="0" smtClean="0"/>
            </a:br>
            <a:r>
              <a:rPr lang="en-US" sz="2900" dirty="0" smtClean="0"/>
              <a:t>4.</a:t>
            </a:r>
            <a:br>
              <a:rPr lang="en-US" sz="2900" dirty="0" smtClean="0"/>
            </a:br>
            <a:r>
              <a:rPr lang="en-US" sz="2900" dirty="0" smtClean="0"/>
              <a:t>5.</a:t>
            </a:r>
            <a:br>
              <a:rPr lang="en-US" sz="2900" dirty="0" smtClean="0"/>
            </a:br>
            <a:r>
              <a:rPr lang="en-US" sz="2900" dirty="0" smtClean="0"/>
              <a:t>6.</a:t>
            </a:r>
            <a:br>
              <a:rPr lang="en-US" sz="2900" dirty="0" smtClean="0"/>
            </a:br>
            <a:r>
              <a:rPr lang="en-US" sz="2900" dirty="0" smtClean="0"/>
              <a:t>7.</a:t>
            </a:r>
            <a:br>
              <a:rPr lang="en-US" sz="2900" dirty="0" smtClean="0"/>
            </a:br>
            <a:r>
              <a:rPr lang="en-US" sz="2900" dirty="0" smtClean="0"/>
              <a:t>8.</a:t>
            </a:r>
            <a:br>
              <a:rPr lang="en-US" sz="2900" dirty="0" smtClean="0"/>
            </a:br>
            <a:r>
              <a:rPr lang="en-US" sz="2900" dirty="0" smtClean="0"/>
              <a:t>9.</a:t>
            </a:r>
            <a:endParaRPr lang="en-US" sz="29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297" y="0"/>
            <a:ext cx="9133725" cy="58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8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857" y="468087"/>
            <a:ext cx="1338943" cy="1063852"/>
          </a:xfrm>
        </p:spPr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5786" y="2152743"/>
            <a:ext cx="2747019" cy="343814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Compare and Contrast:  Prokaryotic and Eukaryotic Cells</a:t>
            </a:r>
            <a:endParaRPr lang="en-US" sz="3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6338981"/>
              </p:ext>
            </p:extLst>
          </p:nvPr>
        </p:nvGraphicFramePr>
        <p:xfrm>
          <a:off x="3046090" y="1360713"/>
          <a:ext cx="8764909" cy="4611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635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638" y="355647"/>
            <a:ext cx="9520157" cy="1059305"/>
          </a:xfrm>
        </p:spPr>
        <p:txBody>
          <a:bodyPr/>
          <a:lstStyle/>
          <a:p>
            <a:r>
              <a:rPr lang="en-US" dirty="0" smtClean="0"/>
              <a:t>All living thing are made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1573815"/>
            <a:ext cx="3548934" cy="207289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2 types of Cells:</a:t>
            </a:r>
          </a:p>
          <a:p>
            <a:r>
              <a:rPr lang="en-US" sz="3200" dirty="0" smtClean="0"/>
              <a:t>Prokaryotic </a:t>
            </a:r>
          </a:p>
          <a:p>
            <a:r>
              <a:rPr lang="en-US" sz="3200" dirty="0" smtClean="0"/>
              <a:t>Eukaryotic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8429" y="2007502"/>
            <a:ext cx="6248400" cy="344152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Levels of Organization</a:t>
            </a:r>
          </a:p>
          <a:p>
            <a:pPr lvl="1"/>
            <a:r>
              <a:rPr lang="en-US" sz="3200" dirty="0" smtClean="0"/>
              <a:t>Atoms ---- molecules (macromolecules)-----Cells----Tissues----Organs----Systems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8" y="3418115"/>
            <a:ext cx="5355771" cy="262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Reflection: Classification of Living Things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89" y="1853754"/>
            <a:ext cx="10308772" cy="4035417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652953" y="2569028"/>
            <a:ext cx="751304" cy="6422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595902"/>
            <a:ext cx="3869565" cy="801384"/>
          </a:xfrm>
        </p:spPr>
        <p:txBody>
          <a:bodyPr>
            <a:normAutofit/>
          </a:bodyPr>
          <a:lstStyle/>
          <a:p>
            <a:r>
              <a:rPr lang="en-US" sz="3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Characteristics of Life</a:t>
            </a:r>
            <a:endParaRPr lang="en-US" sz="3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463" y="277402"/>
            <a:ext cx="4816623" cy="3989798"/>
          </a:xfrm>
          <a:solidFill>
            <a:schemeClr val="bg2"/>
          </a:solidFill>
          <a:ln w="66675" cap="sq"/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All living things are:</a:t>
            </a:r>
          </a:p>
          <a:p>
            <a:r>
              <a:rPr lang="en-US" dirty="0" smtClean="0"/>
              <a:t>Made of Cells</a:t>
            </a:r>
          </a:p>
          <a:p>
            <a:r>
              <a:rPr lang="en-US" dirty="0" smtClean="0"/>
              <a:t>Are Organized</a:t>
            </a:r>
          </a:p>
          <a:p>
            <a:r>
              <a:rPr lang="en-US" dirty="0" smtClean="0"/>
              <a:t>Maintain HOMEOSTASIS</a:t>
            </a:r>
          </a:p>
          <a:p>
            <a:r>
              <a:rPr lang="en-US" dirty="0" smtClean="0"/>
              <a:t>Grow and Develop</a:t>
            </a:r>
          </a:p>
          <a:p>
            <a:r>
              <a:rPr lang="en-US" dirty="0" smtClean="0"/>
              <a:t>Reproduce</a:t>
            </a:r>
          </a:p>
          <a:p>
            <a:r>
              <a:rPr lang="en-US" dirty="0" smtClean="0"/>
              <a:t>Respond to Stimuli</a:t>
            </a:r>
          </a:p>
          <a:p>
            <a:r>
              <a:rPr lang="en-US" dirty="0" smtClean="0"/>
              <a:t>Adapt/Evolve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9630" y="1818480"/>
            <a:ext cx="3184989" cy="2248181"/>
          </a:xfrm>
          <a:effectLst>
            <a:reflection blurRad="6350" stA="50000" endA="300" endPos="55500" dist="1016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Reflection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0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595902"/>
            <a:ext cx="3869565" cy="801384"/>
          </a:xfrm>
        </p:spPr>
        <p:txBody>
          <a:bodyPr>
            <a:normAutofit/>
          </a:bodyPr>
          <a:lstStyle/>
          <a:p>
            <a:r>
              <a:rPr lang="en-US" sz="3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Characteristics of Life</a:t>
            </a:r>
            <a:endParaRPr lang="en-US" sz="3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463" y="277402"/>
            <a:ext cx="4816623" cy="3989798"/>
          </a:xfrm>
          <a:solidFill>
            <a:schemeClr val="bg2"/>
          </a:solidFill>
          <a:ln w="66675" cap="sq"/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All living things are:</a:t>
            </a:r>
          </a:p>
          <a:p>
            <a:r>
              <a:rPr lang="en-US" dirty="0" smtClean="0"/>
              <a:t>Made of Cells (Pro. Vs. </a:t>
            </a:r>
            <a:r>
              <a:rPr lang="en-US" dirty="0" err="1" smtClean="0"/>
              <a:t>Euk</a:t>
            </a:r>
            <a:r>
              <a:rPr lang="en-US" dirty="0" smtClean="0"/>
              <a:t>.)</a:t>
            </a:r>
          </a:p>
          <a:p>
            <a:r>
              <a:rPr lang="en-US" dirty="0" smtClean="0"/>
              <a:t>Are Organized (parts of cell) </a:t>
            </a:r>
          </a:p>
          <a:p>
            <a:r>
              <a:rPr lang="en-US" dirty="0" smtClean="0"/>
              <a:t>Maintain HOMEOSTASIS</a:t>
            </a:r>
          </a:p>
          <a:p>
            <a:r>
              <a:rPr lang="en-US" dirty="0" smtClean="0"/>
              <a:t>Grow and Develop</a:t>
            </a:r>
          </a:p>
          <a:p>
            <a:r>
              <a:rPr lang="en-US" dirty="0" smtClean="0"/>
              <a:t>Reproduce</a:t>
            </a:r>
          </a:p>
          <a:p>
            <a:r>
              <a:rPr lang="en-US" dirty="0" smtClean="0"/>
              <a:t>Respond to Stimuli</a:t>
            </a:r>
          </a:p>
          <a:p>
            <a:r>
              <a:rPr lang="en-US" dirty="0" smtClean="0"/>
              <a:t>Adapt/Evolve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9630" y="1818480"/>
            <a:ext cx="3184989" cy="2248181"/>
          </a:xfrm>
          <a:effectLst>
            <a:reflection blurRad="6350" stA="50000" endA="300" endPos="55500" dist="1016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Reflection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57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971" y="633417"/>
            <a:ext cx="6647543" cy="921902"/>
          </a:xfrm>
        </p:spPr>
        <p:txBody>
          <a:bodyPr>
            <a:normAutofit/>
          </a:bodyPr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24000" y="2005262"/>
            <a:ext cx="10000343" cy="4126289"/>
          </a:xfrm>
        </p:spPr>
        <p:txBody>
          <a:bodyPr>
            <a:normAutofit/>
          </a:bodyPr>
          <a:lstStyle/>
          <a:p>
            <a:r>
              <a:rPr lang="en-US" b="1" dirty="0"/>
              <a:t>SB1. Obtain, evaluate, and communicate information to analyze the nature of the relationships between structures and functions in living cells</a:t>
            </a:r>
            <a:r>
              <a:rPr lang="en-US" dirty="0"/>
              <a:t>.</a:t>
            </a:r>
          </a:p>
          <a:p>
            <a:r>
              <a:rPr lang="en-US" dirty="0"/>
              <a:t>a.	Construct an explanation of how cell structures and organelles (including nucleus, cytoplasm, cell membrane, cell wall, chloroplasts, lysosome, Golgi, endoplasmic reticulum, vacuoles, ribosomes, and mitochondria) interact as a system to maintain homeostasis.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 dirty="0" smtClean="0"/>
              <a:t>Comparison </a:t>
            </a:r>
            <a:r>
              <a:rPr lang="en-US" sz="2200" dirty="0"/>
              <a:t>of </a:t>
            </a:r>
            <a:r>
              <a:rPr lang="en-US" sz="2200" dirty="0" smtClean="0"/>
              <a:t>Organelles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 dirty="0" smtClean="0"/>
              <a:t>Function and structure of organelles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 dirty="0" smtClean="0"/>
              <a:t>Prokaryote vs. Eukaryote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6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595902"/>
            <a:ext cx="3869565" cy="801384"/>
          </a:xfrm>
        </p:spPr>
        <p:txBody>
          <a:bodyPr>
            <a:normAutofit/>
          </a:bodyPr>
          <a:lstStyle/>
          <a:p>
            <a:r>
              <a:rPr lang="en-US" sz="3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Characteristics of Life</a:t>
            </a:r>
            <a:endParaRPr lang="en-US" sz="3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806" y="288288"/>
            <a:ext cx="4816623" cy="3989798"/>
          </a:xfrm>
          <a:solidFill>
            <a:schemeClr val="bg2"/>
          </a:solidFill>
          <a:ln w="66675" cap="sq"/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All living things are:</a:t>
            </a:r>
          </a:p>
          <a:p>
            <a:r>
              <a:rPr lang="en-US" dirty="0" smtClean="0"/>
              <a:t>Made of Cells (Pro. Vs. </a:t>
            </a:r>
            <a:r>
              <a:rPr lang="en-US" dirty="0" err="1" smtClean="0"/>
              <a:t>Euk</a:t>
            </a:r>
            <a:r>
              <a:rPr lang="en-US" dirty="0" smtClean="0"/>
              <a:t>.)</a:t>
            </a:r>
          </a:p>
          <a:p>
            <a:r>
              <a:rPr lang="en-US" dirty="0" smtClean="0"/>
              <a:t>Are Organized (parts of cell) </a:t>
            </a:r>
          </a:p>
          <a:p>
            <a:r>
              <a:rPr lang="en-US" dirty="0" smtClean="0"/>
              <a:t>Maintain HOMEOSTASIS</a:t>
            </a:r>
          </a:p>
          <a:p>
            <a:r>
              <a:rPr lang="en-US" dirty="0" smtClean="0"/>
              <a:t>Grow and Develop</a:t>
            </a:r>
          </a:p>
          <a:p>
            <a:r>
              <a:rPr lang="en-US" dirty="0" smtClean="0"/>
              <a:t>Reproduce</a:t>
            </a:r>
          </a:p>
          <a:p>
            <a:r>
              <a:rPr lang="en-US" dirty="0" smtClean="0"/>
              <a:t>Respond to Stimuli</a:t>
            </a:r>
          </a:p>
          <a:p>
            <a:r>
              <a:rPr lang="en-US" dirty="0" smtClean="0"/>
              <a:t>Adapt/Evolve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9630" y="1818480"/>
            <a:ext cx="3184989" cy="2248181"/>
          </a:xfrm>
          <a:effectLst>
            <a:reflection blurRad="6350" stA="50000" endA="300" endPos="55500" dist="1016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Reflection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12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042" y="-7822"/>
            <a:ext cx="3183128" cy="866541"/>
          </a:xfrm>
        </p:spPr>
        <p:txBody>
          <a:bodyPr/>
          <a:lstStyle/>
          <a:p>
            <a:r>
              <a:rPr lang="en-US" dirty="0" smtClean="0"/>
              <a:t>Cell Parts and Functions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2582" y="290945"/>
            <a:ext cx="6884126" cy="516688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410005" y="798513"/>
            <a:ext cx="1516076" cy="3788158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Mitochondria</a:t>
            </a:r>
          </a:p>
          <a:p>
            <a:pPr marL="342900" indent="-342900">
              <a:buAutoNum type="arabicPeriod"/>
            </a:pPr>
            <a:r>
              <a:rPr lang="en-US" dirty="0" smtClean="0"/>
              <a:t>Vacuole</a:t>
            </a:r>
          </a:p>
          <a:p>
            <a:pPr marL="342900" indent="-342900">
              <a:buAutoNum type="arabicPeriod"/>
            </a:pPr>
            <a:r>
              <a:rPr lang="en-US" dirty="0" smtClean="0"/>
              <a:t>Cytoplasm</a:t>
            </a:r>
          </a:p>
          <a:p>
            <a:pPr marL="342900" indent="-342900">
              <a:buAutoNum type="arabicPeriod"/>
            </a:pPr>
            <a:r>
              <a:rPr lang="en-US" dirty="0" smtClean="0"/>
              <a:t>Nucleolus</a:t>
            </a:r>
          </a:p>
          <a:p>
            <a:pPr marL="342900" indent="-342900">
              <a:buAutoNum type="arabicPeriod"/>
            </a:pPr>
            <a:r>
              <a:rPr lang="en-US" dirty="0" smtClean="0"/>
              <a:t>Chromosome</a:t>
            </a:r>
          </a:p>
          <a:p>
            <a:pPr marL="342900" indent="-342900">
              <a:buAutoNum type="arabicPeriod"/>
            </a:pPr>
            <a:r>
              <a:rPr lang="en-US" dirty="0" smtClean="0"/>
              <a:t>Chromatin</a:t>
            </a:r>
          </a:p>
          <a:p>
            <a:pPr marL="342900" indent="-342900">
              <a:buAutoNum type="arabicPeriod"/>
            </a:pPr>
            <a:r>
              <a:rPr lang="en-US" dirty="0" smtClean="0"/>
              <a:t>Rough ER</a:t>
            </a:r>
          </a:p>
          <a:p>
            <a:pPr marL="342900" indent="-342900">
              <a:buAutoNum type="arabicPeriod"/>
            </a:pPr>
            <a:r>
              <a:rPr lang="en-US" dirty="0" smtClean="0"/>
              <a:t>Centrioles</a:t>
            </a:r>
          </a:p>
          <a:p>
            <a:pPr marL="342900" indent="-342900">
              <a:buAutoNum type="arabicPeriod"/>
            </a:pPr>
            <a:r>
              <a:rPr lang="en-US" dirty="0" smtClean="0"/>
              <a:t>Cell wall </a:t>
            </a:r>
          </a:p>
          <a:p>
            <a:pPr marL="342900" indent="-342900">
              <a:buAutoNum type="arabicPeriod"/>
            </a:pPr>
            <a:r>
              <a:rPr lang="en-US" dirty="0" smtClean="0"/>
              <a:t>Golgi Complex</a:t>
            </a:r>
          </a:p>
          <a:p>
            <a:pPr marL="342900" indent="-342900">
              <a:buAutoNum type="arabicPeriod"/>
            </a:pPr>
            <a:r>
              <a:rPr lang="en-US" dirty="0" smtClean="0"/>
              <a:t>Cell Membrane</a:t>
            </a:r>
          </a:p>
          <a:p>
            <a:pPr marL="342900" indent="-342900">
              <a:buAutoNum type="arabicPeriod"/>
            </a:pPr>
            <a:r>
              <a:rPr lang="en-US" dirty="0" smtClean="0"/>
              <a:t>Ribosomes</a:t>
            </a:r>
          </a:p>
          <a:p>
            <a:pPr marL="342900" indent="-342900">
              <a:buAutoNum type="arabicPeriod"/>
            </a:pPr>
            <a:r>
              <a:rPr lang="en-US" dirty="0" smtClean="0"/>
              <a:t>Chloroplast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06940" y="1644102"/>
            <a:ext cx="21850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a. Cell Membrane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b. Chloroplasts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c. Cell Wall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d. Vacuole</a:t>
            </a:r>
          </a:p>
          <a:p>
            <a:r>
              <a:rPr lang="en-US" dirty="0" smtClean="0"/>
              <a:t>e. Mitochondria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g. Chromosomes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g. Centrioles</a:t>
            </a:r>
            <a:endParaRPr lang="en-US" dirty="0" smtClean="0">
              <a:solidFill>
                <a:srgbClr val="FF9933"/>
              </a:solidFill>
            </a:endParaRPr>
          </a:p>
          <a:p>
            <a:r>
              <a:rPr lang="en-US" dirty="0" smtClean="0">
                <a:solidFill>
                  <a:srgbClr val="FF9933"/>
                </a:solidFill>
              </a:rPr>
              <a:t>h. Golgi complex</a:t>
            </a:r>
          </a:p>
          <a:p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6342" y="4355869"/>
            <a:ext cx="1687484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Chloroplasts</a:t>
            </a:r>
          </a:p>
          <a:p>
            <a:r>
              <a:rPr lang="en-US" dirty="0" smtClean="0"/>
              <a:t>Large Central Vacuole </a:t>
            </a:r>
          </a:p>
          <a:p>
            <a:r>
              <a:rPr lang="en-US" dirty="0" smtClean="0"/>
              <a:t>Cell Wall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111343" y="4712997"/>
            <a:ext cx="1105000" cy="435946"/>
          </a:xfrm>
          <a:prstGeom prst="straightConnector1">
            <a:avLst/>
          </a:prstGeom>
          <a:ln w="31750" cmpd="sng">
            <a:prstDash val="sysDot"/>
            <a:headEnd w="lg" len="lg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10945" y="5556198"/>
            <a:ext cx="142602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Cytoplasm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195457" y="5355771"/>
            <a:ext cx="468086" cy="400821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8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595902"/>
            <a:ext cx="3869565" cy="801384"/>
          </a:xfrm>
        </p:spPr>
        <p:txBody>
          <a:bodyPr>
            <a:normAutofit/>
          </a:bodyPr>
          <a:lstStyle/>
          <a:p>
            <a:r>
              <a:rPr lang="en-US" sz="3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Characteristics of Life</a:t>
            </a:r>
            <a:endParaRPr lang="en-US" sz="3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463" y="277402"/>
            <a:ext cx="4816623" cy="3989798"/>
          </a:xfrm>
          <a:solidFill>
            <a:schemeClr val="bg2"/>
          </a:solidFill>
          <a:ln w="66675" cap="sq"/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All living things are:</a:t>
            </a:r>
          </a:p>
          <a:p>
            <a:r>
              <a:rPr lang="en-US" dirty="0" smtClean="0"/>
              <a:t>Made of Cells (Pro. Vs. </a:t>
            </a:r>
            <a:r>
              <a:rPr lang="en-US" dirty="0" err="1" smtClean="0"/>
              <a:t>Euk</a:t>
            </a:r>
            <a:r>
              <a:rPr lang="en-US" dirty="0" smtClean="0"/>
              <a:t>.)</a:t>
            </a:r>
          </a:p>
          <a:p>
            <a:r>
              <a:rPr lang="en-US" dirty="0" smtClean="0"/>
              <a:t>Are Organized (parts of cell) </a:t>
            </a:r>
          </a:p>
          <a:p>
            <a:r>
              <a:rPr lang="en-US" dirty="0" smtClean="0"/>
              <a:t>Maintain HOMEOSTASIS</a:t>
            </a:r>
          </a:p>
          <a:p>
            <a:r>
              <a:rPr lang="en-US" dirty="0" smtClean="0"/>
              <a:t>Grow and Develop</a:t>
            </a:r>
          </a:p>
          <a:p>
            <a:r>
              <a:rPr lang="en-US" dirty="0" smtClean="0"/>
              <a:t>Reproduce</a:t>
            </a:r>
          </a:p>
          <a:p>
            <a:r>
              <a:rPr lang="en-US" dirty="0" smtClean="0"/>
              <a:t>Respond to Stimuli</a:t>
            </a:r>
          </a:p>
          <a:p>
            <a:r>
              <a:rPr lang="en-US" dirty="0" smtClean="0"/>
              <a:t>Adapt/Evolve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1397286"/>
            <a:ext cx="4104105" cy="2950029"/>
          </a:xfrm>
          <a:effectLst>
            <a:reflection blurRad="6350" stA="50000" endA="300" endPos="55500" dist="101600" dir="5400000" sy="-100000" algn="bl" rotWithShape="0"/>
          </a:effectLst>
        </p:spPr>
        <p:txBody>
          <a:bodyPr>
            <a:normAutofit fontScale="62500" lnSpcReduction="20000"/>
          </a:bodyPr>
          <a:lstStyle/>
          <a:p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a. Construct 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 explanation of how cell structures and organelles (including nucleus, cytoplasm, cell membrane, cell wall, chloroplasts, lysosome, Golgi, endoplasmic reticulum, vacuoles, ribosomes, and mitochondria) </a:t>
            </a:r>
            <a:r>
              <a:rPr lang="en-US" sz="3200" dirty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</a:rPr>
              <a:t>interact as a system to maintain homeostasis. </a:t>
            </a:r>
          </a:p>
        </p:txBody>
      </p:sp>
    </p:spTree>
    <p:extLst>
      <p:ext uri="{BB962C8B-B14F-4D97-AF65-F5344CB8AC3E}">
        <p14:creationId xmlns:p14="http://schemas.microsoft.com/office/powerpoint/2010/main" val="77713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27" y="100704"/>
            <a:ext cx="3079775" cy="8552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Organized: Monomer vs. Polymer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2575" y="191194"/>
            <a:ext cx="6301047" cy="1529541"/>
          </a:xfrm>
        </p:spPr>
        <p:txBody>
          <a:bodyPr/>
          <a:lstStyle/>
          <a:p>
            <a:r>
              <a:rPr lang="en-US" dirty="0"/>
              <a:t>All living things are “organized”</a:t>
            </a:r>
          </a:p>
          <a:p>
            <a:r>
              <a:rPr lang="en-US" dirty="0"/>
              <a:t>There are 4 building blocks of living </a:t>
            </a:r>
            <a:r>
              <a:rPr lang="en-US" dirty="0" smtClean="0"/>
              <a:t>things: Carbohydrates, Lipids, Proteins, Nucleic </a:t>
            </a:r>
            <a:r>
              <a:rPr lang="en-US" dirty="0"/>
              <a:t>Acids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915" y="739833"/>
            <a:ext cx="3475186" cy="41429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Construct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arguments supported by evidence to relate the structure of macromolecules (carbohydrates, proteins, lipids, and nucleic acids) to their interactions in carrying out cellular processes</a:t>
            </a:r>
            <a:r>
              <a:rPr lang="en-US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(Clarification statement: The function of proteins as enzymes is limited to a conceptual understanding.)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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Carbohydrates---&gt;   Cellular Respiration, Photosynthesis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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Lipids---&gt;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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Proteins-----&gt; Protein Synthesis,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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Nucleic Acids----&gt; DNA Replication, Mitosis/Meiosis, Protein Synthesis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881442"/>
              </p:ext>
            </p:extLst>
          </p:nvPr>
        </p:nvGraphicFramePr>
        <p:xfrm>
          <a:off x="3757353" y="1396537"/>
          <a:ext cx="8304415" cy="4505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218">
                  <a:extLst>
                    <a:ext uri="{9D8B030D-6E8A-4147-A177-3AD203B41FA5}">
                      <a16:colId xmlns:a16="http://schemas.microsoft.com/office/drawing/2014/main" val="2983428092"/>
                    </a:ext>
                  </a:extLst>
                </a:gridCol>
                <a:gridCol w="1872655">
                  <a:extLst>
                    <a:ext uri="{9D8B030D-6E8A-4147-A177-3AD203B41FA5}">
                      <a16:colId xmlns:a16="http://schemas.microsoft.com/office/drawing/2014/main" val="4289407119"/>
                    </a:ext>
                  </a:extLst>
                </a:gridCol>
                <a:gridCol w="1371662">
                  <a:extLst>
                    <a:ext uri="{9D8B030D-6E8A-4147-A177-3AD203B41FA5}">
                      <a16:colId xmlns:a16="http://schemas.microsoft.com/office/drawing/2014/main" val="1691591326"/>
                    </a:ext>
                  </a:extLst>
                </a:gridCol>
                <a:gridCol w="1327508">
                  <a:extLst>
                    <a:ext uri="{9D8B030D-6E8A-4147-A177-3AD203B41FA5}">
                      <a16:colId xmlns:a16="http://schemas.microsoft.com/office/drawing/2014/main" val="3774842116"/>
                    </a:ext>
                  </a:extLst>
                </a:gridCol>
                <a:gridCol w="2136372">
                  <a:extLst>
                    <a:ext uri="{9D8B030D-6E8A-4147-A177-3AD203B41FA5}">
                      <a16:colId xmlns:a16="http://schemas.microsoft.com/office/drawing/2014/main" val="1022552026"/>
                    </a:ext>
                  </a:extLst>
                </a:gridCol>
              </a:tblGrid>
              <a:tr h="1115081">
                <a:tc>
                  <a:txBody>
                    <a:bodyPr/>
                    <a:lstStyle/>
                    <a:p>
                      <a:r>
                        <a:rPr lang="en-US" dirty="0" smtClean="0"/>
                        <a:t>Macromolecule</a:t>
                      </a:r>
                    </a:p>
                    <a:p>
                      <a:r>
                        <a:rPr lang="en-US" dirty="0" smtClean="0"/>
                        <a:t> (Polymer)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sz="1600" dirty="0" smtClean="0"/>
                        <a:t>arbohydrates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Lipids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Nucleic Acids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87608"/>
                  </a:ext>
                </a:extLst>
              </a:tr>
              <a:tr h="1206529">
                <a:tc>
                  <a:txBody>
                    <a:bodyPr/>
                    <a:lstStyle/>
                    <a:p>
                      <a:r>
                        <a:rPr lang="en-US" dirty="0" smtClean="0"/>
                        <a:t>Monomer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Monosaccharide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fatty acids and 1 glycerol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Amino acids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nucleotides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082940"/>
                  </a:ext>
                </a:extLst>
              </a:tr>
              <a:tr h="97736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Quick</a:t>
                      </a:r>
                      <a:r>
                        <a:rPr lang="en-US" baseline="0" dirty="0" smtClean="0"/>
                        <a:t>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Stored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Structure, carrier,</a:t>
                      </a:r>
                      <a:r>
                        <a:rPr lang="en-US" baseline="0" dirty="0" smtClean="0"/>
                        <a:t> reactions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Genetic instructions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833789"/>
                  </a:ext>
                </a:extLst>
              </a:tr>
              <a:tr h="1206529">
                <a:tc>
                  <a:txBody>
                    <a:bodyPr/>
                    <a:lstStyle/>
                    <a:p>
                      <a:r>
                        <a:rPr lang="en-US" dirty="0" smtClean="0"/>
                        <a:t>Cellular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Cellular Respiration</a:t>
                      </a:r>
                    </a:p>
                    <a:p>
                      <a:r>
                        <a:rPr lang="en-US" dirty="0" smtClean="0"/>
                        <a:t>Photosynthesis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 CR, hormones,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r>
                        <a:rPr lang="en-US" baseline="0" dirty="0" smtClean="0"/>
                        <a:t> synthesis, (traits)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</a:t>
                      </a:r>
                      <a:r>
                        <a:rPr lang="en-US" baseline="0" dirty="0" smtClean="0"/>
                        <a:t>ular reproduction, protein synthesis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513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7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61" y="113014"/>
            <a:ext cx="1362669" cy="35754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Warm Up</a:t>
            </a:r>
            <a:r>
              <a:rPr lang="en-US" dirty="0"/>
              <a:t/>
            </a:r>
            <a:br>
              <a:rPr lang="en-US" dirty="0"/>
            </a:br>
            <a:r>
              <a:rPr lang="en-US" sz="2900" dirty="0" smtClean="0"/>
              <a:t>1. c</a:t>
            </a:r>
            <a:br>
              <a:rPr lang="en-US" sz="2900" dirty="0" smtClean="0"/>
            </a:br>
            <a:r>
              <a:rPr lang="en-US" sz="2900" dirty="0" smtClean="0"/>
              <a:t>2. c</a:t>
            </a:r>
            <a:br>
              <a:rPr lang="en-US" sz="2900" dirty="0" smtClean="0"/>
            </a:br>
            <a:r>
              <a:rPr lang="en-US" sz="2900" dirty="0" smtClean="0"/>
              <a:t>3. a</a:t>
            </a:r>
            <a:br>
              <a:rPr lang="en-US" sz="2900" dirty="0" smtClean="0"/>
            </a:br>
            <a:r>
              <a:rPr lang="en-US" sz="2900" dirty="0" smtClean="0"/>
              <a:t>4. </a:t>
            </a:r>
            <a:r>
              <a:rPr lang="en-US" sz="2900" dirty="0"/>
              <a:t>a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5. b</a:t>
            </a:r>
            <a:br>
              <a:rPr lang="en-US" sz="2900" dirty="0" smtClean="0"/>
            </a:br>
            <a:r>
              <a:rPr lang="en-US" sz="2900" dirty="0" smtClean="0"/>
              <a:t>6. c</a:t>
            </a:r>
            <a:br>
              <a:rPr lang="en-US" sz="2900" dirty="0" smtClean="0"/>
            </a:br>
            <a:r>
              <a:rPr lang="en-US" sz="2900" dirty="0" smtClean="0"/>
              <a:t>7. d</a:t>
            </a:r>
            <a:br>
              <a:rPr lang="en-US" sz="2900" dirty="0" smtClean="0"/>
            </a:br>
            <a:r>
              <a:rPr lang="en-US" sz="2900" dirty="0" smtClean="0"/>
              <a:t>8. c</a:t>
            </a:r>
            <a:br>
              <a:rPr lang="en-US" sz="2900" dirty="0" smtClean="0"/>
            </a:br>
            <a:r>
              <a:rPr lang="en-US" sz="2900" dirty="0" smtClean="0"/>
              <a:t>9. a</a:t>
            </a:r>
            <a:endParaRPr lang="en-US" sz="29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769" y="-1"/>
            <a:ext cx="10469366" cy="63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20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55" y="112944"/>
            <a:ext cx="3842901" cy="627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Cell Organelle Comparison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6671" y="914401"/>
            <a:ext cx="3184989" cy="36358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Working with your group  identify the relationship with paired organelles or cell structures</a:t>
            </a:r>
          </a:p>
          <a:p>
            <a:r>
              <a:rPr lang="en-US" sz="2000" dirty="0" smtClean="0"/>
              <a:t>This </a:t>
            </a:r>
            <a:r>
              <a:rPr lang="en-US" sz="2000" dirty="0"/>
              <a:t>will be an </a:t>
            </a:r>
            <a:r>
              <a:rPr lang="en-US" sz="2000" i="1" dirty="0" smtClean="0">
                <a:solidFill>
                  <a:schemeClr val="accent3"/>
                </a:solidFill>
              </a:rPr>
              <a:t>explanation </a:t>
            </a:r>
            <a:r>
              <a:rPr lang="en-US" sz="2000" i="1" dirty="0">
                <a:solidFill>
                  <a:schemeClr val="accent3"/>
                </a:solidFill>
              </a:rPr>
              <a:t>of how cell structures and </a:t>
            </a:r>
            <a:r>
              <a:rPr lang="en-US" sz="2000" i="1" dirty="0" smtClean="0">
                <a:solidFill>
                  <a:schemeClr val="accent3"/>
                </a:solidFill>
              </a:rPr>
              <a:t>organelles  maintain HOMEOSTASIS  (stable internal conditions)</a:t>
            </a:r>
            <a:endParaRPr lang="en-US" sz="2000" i="1" dirty="0">
              <a:solidFill>
                <a:schemeClr val="accent3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7770" y="186985"/>
            <a:ext cx="7151914" cy="565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62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44" y="59141"/>
            <a:ext cx="3183128" cy="672380"/>
          </a:xfrm>
        </p:spPr>
        <p:txBody>
          <a:bodyPr/>
          <a:lstStyle/>
          <a:p>
            <a:r>
              <a:rPr lang="en-US" dirty="0" smtClean="0"/>
              <a:t>Characteristics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156" y="798974"/>
            <a:ext cx="4156364" cy="4658826"/>
          </a:xfrm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All living things are:</a:t>
            </a:r>
          </a:p>
          <a:p>
            <a:r>
              <a:rPr lang="en-US" dirty="0" smtClean="0"/>
              <a:t>Made of Cells (Pro. Vs. </a:t>
            </a:r>
            <a:r>
              <a:rPr lang="en-US" dirty="0" err="1" smtClean="0"/>
              <a:t>Euk</a:t>
            </a:r>
            <a:r>
              <a:rPr lang="en-US" dirty="0" smtClean="0"/>
              <a:t>.)</a:t>
            </a:r>
          </a:p>
          <a:p>
            <a:r>
              <a:rPr lang="en-US" dirty="0" smtClean="0"/>
              <a:t>Are Organized (parts of cell) </a:t>
            </a:r>
          </a:p>
          <a:p>
            <a:r>
              <a:rPr lang="en-US" dirty="0" smtClean="0"/>
              <a:t>Maintain HOMEOSTASIS</a:t>
            </a:r>
          </a:p>
          <a:p>
            <a:r>
              <a:rPr lang="en-US" dirty="0" smtClean="0"/>
              <a:t>Grow and Develop</a:t>
            </a:r>
          </a:p>
          <a:p>
            <a:r>
              <a:rPr lang="en-US" dirty="0" smtClean="0"/>
              <a:t>Reproduce</a:t>
            </a:r>
          </a:p>
          <a:p>
            <a:r>
              <a:rPr lang="en-US" dirty="0" smtClean="0"/>
              <a:t>Respond to Stimuli</a:t>
            </a:r>
          </a:p>
          <a:p>
            <a:r>
              <a:rPr lang="en-US" dirty="0" smtClean="0"/>
              <a:t>Adapt/Evolve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9218" y="798974"/>
            <a:ext cx="3357102" cy="2575993"/>
          </a:xfrm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b. Develop and use models to explain the role of cellular reproduction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including binary fission, mitosis, and meiosis</a:t>
            </a:r>
            <a:r>
              <a:rPr lang="en-US" dirty="0" smtClean="0"/>
              <a:t>) in maintaining genetic continuity.    </a:t>
            </a:r>
          </a:p>
          <a:p>
            <a:r>
              <a:rPr lang="en-US" dirty="0" smtClean="0"/>
              <a:t> Mitosis/Meiosis Webquest</a:t>
            </a:r>
          </a:p>
          <a:p>
            <a:r>
              <a:rPr lang="en-US" dirty="0" smtClean="0"/>
              <a:t> Cellular Reproduction Comparison (graphic organizer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326571"/>
            <a:ext cx="4243054" cy="2719519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Develop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use models to explain the role of cellular reproduction (including binary fission, mitosis, and meiosis) in maintaining genetic continuity.   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374568"/>
              </p:ext>
            </p:extLst>
          </p:nvPr>
        </p:nvGraphicFramePr>
        <p:xfrm>
          <a:off x="4513811" y="326571"/>
          <a:ext cx="7556269" cy="583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421" y="3180552"/>
            <a:ext cx="4108070" cy="224818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Mitosis/Meiosis </a:t>
            </a:r>
            <a:r>
              <a:rPr lang="en-US" sz="2400" dirty="0" smtClean="0"/>
              <a:t>Webquest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Cellular </a:t>
            </a:r>
            <a:r>
              <a:rPr lang="en-US" sz="2400" dirty="0"/>
              <a:t>Reproduction Comparison (graphic </a:t>
            </a:r>
            <a:r>
              <a:rPr lang="en-US" sz="2400" dirty="0" smtClean="0"/>
              <a:t>organizer)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05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856" y="164385"/>
            <a:ext cx="2143506" cy="35754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Warm Up</a:t>
            </a:r>
            <a:r>
              <a:rPr lang="en-US" dirty="0"/>
              <a:t/>
            </a:r>
            <a:br>
              <a:rPr lang="en-US" dirty="0"/>
            </a:br>
            <a:r>
              <a:rPr lang="en-US" sz="2900" dirty="0" smtClean="0"/>
              <a:t>10. </a:t>
            </a:r>
            <a:br>
              <a:rPr lang="en-US" sz="2900" dirty="0" smtClean="0"/>
            </a:br>
            <a:r>
              <a:rPr lang="en-US" sz="2900" dirty="0" smtClean="0"/>
              <a:t>11</a:t>
            </a:r>
            <a:br>
              <a:rPr lang="en-US" sz="2900" dirty="0" smtClean="0"/>
            </a:br>
            <a:r>
              <a:rPr lang="en-US" sz="2900" dirty="0" smtClean="0"/>
              <a:t>12.</a:t>
            </a:r>
            <a:br>
              <a:rPr lang="en-US" sz="2900" dirty="0" smtClean="0"/>
            </a:br>
            <a:r>
              <a:rPr lang="en-US" sz="2900" dirty="0" smtClean="0"/>
              <a:t>13.</a:t>
            </a:r>
            <a:br>
              <a:rPr lang="en-US" sz="2900" dirty="0" smtClean="0"/>
            </a:br>
            <a:r>
              <a:rPr lang="en-US" sz="2900" dirty="0" smtClean="0"/>
              <a:t>14.</a:t>
            </a:r>
            <a:br>
              <a:rPr lang="en-US" sz="2900" dirty="0" smtClean="0"/>
            </a:br>
            <a:r>
              <a:rPr lang="en-US" sz="2900" dirty="0" smtClean="0"/>
              <a:t>15.</a:t>
            </a:r>
            <a:br>
              <a:rPr lang="en-US" sz="2900" dirty="0" smtClean="0"/>
            </a:br>
            <a:endParaRPr lang="en-US" sz="29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4441" y="0"/>
            <a:ext cx="9027560" cy="60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0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856" y="164385"/>
            <a:ext cx="2143506" cy="35754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Warm Up</a:t>
            </a:r>
            <a:r>
              <a:rPr lang="en-US" dirty="0"/>
              <a:t/>
            </a:r>
            <a:br>
              <a:rPr lang="en-US" dirty="0"/>
            </a:br>
            <a:r>
              <a:rPr lang="en-US" sz="2900" dirty="0" smtClean="0"/>
              <a:t>10. c</a:t>
            </a:r>
            <a:br>
              <a:rPr lang="en-US" sz="2900" dirty="0" smtClean="0"/>
            </a:br>
            <a:r>
              <a:rPr lang="en-US" sz="2900" dirty="0" smtClean="0"/>
              <a:t>11. b</a:t>
            </a:r>
            <a:br>
              <a:rPr lang="en-US" sz="2900" dirty="0" smtClean="0"/>
            </a:br>
            <a:r>
              <a:rPr lang="en-US" sz="2900" dirty="0" smtClean="0"/>
              <a:t>12. b</a:t>
            </a:r>
            <a:br>
              <a:rPr lang="en-US" sz="2900" dirty="0" smtClean="0"/>
            </a:br>
            <a:r>
              <a:rPr lang="en-US" sz="2900" dirty="0" smtClean="0"/>
              <a:t>13. b</a:t>
            </a:r>
            <a:br>
              <a:rPr lang="en-US" sz="2900" dirty="0" smtClean="0"/>
            </a:br>
            <a:r>
              <a:rPr lang="en-US" sz="2900" dirty="0" smtClean="0"/>
              <a:t>14. b</a:t>
            </a:r>
            <a:br>
              <a:rPr lang="en-US" sz="2900" dirty="0" smtClean="0"/>
            </a:br>
            <a:r>
              <a:rPr lang="en-US" sz="2900" dirty="0" smtClean="0"/>
              <a:t>15. a</a:t>
            </a:r>
            <a:br>
              <a:rPr lang="en-US" sz="2900" dirty="0" smtClean="0"/>
            </a:br>
            <a:endParaRPr lang="en-US" sz="29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4441" y="0"/>
            <a:ext cx="9027560" cy="60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2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551398" cy="443129"/>
          </a:xfrm>
        </p:spPr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654" y="443129"/>
            <a:ext cx="10623481" cy="581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3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551398" cy="443129"/>
          </a:xfrm>
        </p:spPr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398" y="221564"/>
            <a:ext cx="10391520" cy="602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551398" cy="443129"/>
          </a:xfrm>
        </p:spPr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69" y="414337"/>
            <a:ext cx="11404314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90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551398" cy="443129"/>
          </a:xfrm>
        </p:spPr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57" y="338137"/>
            <a:ext cx="11548152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4214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473</TotalTime>
  <Words>787</Words>
  <Application>Microsoft Office PowerPoint</Application>
  <PresentationFormat>Widescreen</PresentationFormat>
  <Paragraphs>214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Palatino Linotype</vt:lpstr>
      <vt:lpstr>Symbol</vt:lpstr>
      <vt:lpstr>Times New Roman</vt:lpstr>
      <vt:lpstr>Wingdings</vt:lpstr>
      <vt:lpstr>Gallery</vt:lpstr>
      <vt:lpstr>PowerPoint Presentation</vt:lpstr>
      <vt:lpstr> Warm Up 1.  2. 3. 4. 5. 6. 7. 8. 9.</vt:lpstr>
      <vt:lpstr> Warm Up 1. c 2. c 3. a 4. a 5. b 6. c 7. d 8. c 9. a</vt:lpstr>
      <vt:lpstr> Warm Up 10.  11 12. 13. 14. 15. </vt:lpstr>
      <vt:lpstr> Warm Up 10. c 11. b 12. b 13. b 14. b 15. a </vt:lpstr>
      <vt:lpstr>Questions</vt:lpstr>
      <vt:lpstr>Questions</vt:lpstr>
      <vt:lpstr>Questions</vt:lpstr>
      <vt:lpstr>Questions</vt:lpstr>
      <vt:lpstr>Questions chapter 6</vt:lpstr>
      <vt:lpstr>Questions chapter 6</vt:lpstr>
      <vt:lpstr>Questions chapter 6</vt:lpstr>
      <vt:lpstr>PowerPoint Presentation</vt:lpstr>
      <vt:lpstr>PowerPoint Presentation</vt:lpstr>
      <vt:lpstr>PowerPoint Presentation</vt:lpstr>
      <vt:lpstr>PowerPoint Presentation</vt:lpstr>
      <vt:lpstr>Compare/Contrast Active to Passive Transport</vt:lpstr>
      <vt:lpstr>Compare/Contrast Active to Passive Transport</vt:lpstr>
      <vt:lpstr>Warm UP</vt:lpstr>
      <vt:lpstr>Warm UP</vt:lpstr>
      <vt:lpstr>All living thing are made of cells</vt:lpstr>
      <vt:lpstr>Reflection: Classification of Living Things</vt:lpstr>
      <vt:lpstr>Characteristics of Life</vt:lpstr>
      <vt:lpstr>Characteristics of Life</vt:lpstr>
      <vt:lpstr>Cells</vt:lpstr>
      <vt:lpstr>Characteristics of Life</vt:lpstr>
      <vt:lpstr>Cell Parts and Functions</vt:lpstr>
      <vt:lpstr>Characteristics of Life</vt:lpstr>
      <vt:lpstr>Organized: Monomer vs. Polymer </vt:lpstr>
      <vt:lpstr>Cell Organelle Comparison</vt:lpstr>
      <vt:lpstr>PowerPoint Presentation</vt:lpstr>
      <vt:lpstr>Characteristics of Life</vt:lpstr>
      <vt:lpstr>b. Develop and use models to explain the role of cellular reproduction (including binary fission, mitosis, and meiosis) in maintaining genetic continuity.      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Life</dc:title>
  <dc:creator>Starlett Thomas</dc:creator>
  <cp:lastModifiedBy>Starlett Thomas</cp:lastModifiedBy>
  <cp:revision>30</cp:revision>
  <dcterms:created xsi:type="dcterms:W3CDTF">2017-12-04T00:10:29Z</dcterms:created>
  <dcterms:modified xsi:type="dcterms:W3CDTF">2017-12-13T02:28:19Z</dcterms:modified>
</cp:coreProperties>
</file>